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2" r:id="rId3"/>
    <p:sldId id="270" r:id="rId4"/>
    <p:sldId id="257" r:id="rId5"/>
    <p:sldId id="258" r:id="rId6"/>
    <p:sldId id="259" r:id="rId7"/>
    <p:sldId id="260" r:id="rId8"/>
    <p:sldId id="261" r:id="rId9"/>
    <p:sldId id="262" r:id="rId10"/>
    <p:sldId id="263" r:id="rId11"/>
    <p:sldId id="264" r:id="rId12"/>
    <p:sldId id="265" r:id="rId13"/>
    <p:sldId id="266" r:id="rId14"/>
    <p:sldId id="267" r:id="rId15"/>
    <p:sldId id="268" r:id="rId16"/>
    <p:sldId id="274" r:id="rId17"/>
    <p:sldId id="269" r:id="rId18"/>
    <p:sldId id="271"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61" autoAdjust="0"/>
    <p:restoredTop sz="94660"/>
  </p:normalViewPr>
  <p:slideViewPr>
    <p:cSldViewPr snapToGrid="0">
      <p:cViewPr>
        <p:scale>
          <a:sx n="75" d="100"/>
          <a:sy n="75" d="100"/>
        </p:scale>
        <p:origin x="960" y="15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9601" y="2367118"/>
            <a:ext cx="10756492" cy="2123765"/>
          </a:xfrm>
          <a:noFill/>
          <a:effectLst>
            <a:outerShdw blurRad="50800" dist="38100" dir="2700000" algn="tl" rotWithShape="0">
              <a:prstClr val="black">
                <a:alpha val="40000"/>
              </a:prstClr>
            </a:outerShdw>
          </a:effectLst>
        </p:spPr>
        <p:txBody>
          <a:bodyPr>
            <a:normAutofit/>
          </a:bodyPr>
          <a:lstStyle>
            <a:lvl1pPr algn="l">
              <a:defRPr sz="4800">
                <a:solidFill>
                  <a:schemeClr val="tx2">
                    <a:lumMod val="40000"/>
                    <a:lumOff val="60000"/>
                  </a:schemeClr>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9600" y="4639328"/>
            <a:ext cx="10756491" cy="904568"/>
          </a:xfrm>
        </p:spPr>
        <p:txBody>
          <a:bodyPr>
            <a:normAutofit/>
          </a:bodyPr>
          <a:lstStyle>
            <a:lvl1pPr marL="0" indent="0" algn="l">
              <a:buNone/>
              <a:defRPr sz="3733" b="0" i="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214542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2B29246F-3253-4C9D-B696-9084AF7E150E}" type="datetimeFigureOut">
              <a:rPr lang="en-US" smtClean="0"/>
              <a:t>3/17/2023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3492846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36750273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77967" y="3101618"/>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87683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9768" y="240121"/>
            <a:ext cx="11012131" cy="1018035"/>
          </a:xfrm>
        </p:spPr>
        <p:txBody>
          <a:bodyPr>
            <a:normAutofit/>
          </a:bodyPr>
          <a:lstStyle>
            <a:lvl1pPr algn="l">
              <a:defRPr sz="4800" baseline="0">
                <a:solidFill>
                  <a:schemeClr val="tx2">
                    <a:lumMod val="40000"/>
                    <a:lumOff val="60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598621" y="1766808"/>
            <a:ext cx="10994760" cy="4716289"/>
          </a:xfrm>
        </p:spPr>
        <p:txBody>
          <a:bodyPr/>
          <a:lstStyle>
            <a:lvl1pPr algn="l">
              <a:defRPr sz="3733">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2236567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9585" y="405230"/>
            <a:ext cx="8907371" cy="967132"/>
          </a:xfrm>
        </p:spPr>
        <p:txBody>
          <a:bodyPr>
            <a:normAutofit/>
          </a:bodyPr>
          <a:lstStyle>
            <a:lvl1pPr algn="l">
              <a:defRPr sz="4800">
                <a:solidFill>
                  <a:schemeClr val="tx2">
                    <a:lumMod val="40000"/>
                    <a:lumOff val="60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609601" y="1569915"/>
            <a:ext cx="8937355"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3304910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29246F-3253-4C9D-B696-9084AF7E150E}" type="datetimeFigureOut">
              <a:rPr lang="en-US" smtClean="0"/>
              <a:t>3/17/2023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4024946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29246F-3253-4C9D-B696-9084AF7E150E}" type="datetimeFigureOut">
              <a:rPr lang="en-US" smtClean="0"/>
              <a:t>3/17/2023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2045740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3881" y="311960"/>
            <a:ext cx="10791153" cy="1018033"/>
          </a:xfrm>
        </p:spPr>
        <p:txBody>
          <a:bodyPr>
            <a:normAutofit/>
          </a:bodyPr>
          <a:lstStyle>
            <a:lvl1pPr algn="l">
              <a:defRPr sz="4800" baseline="0">
                <a:solidFill>
                  <a:schemeClr val="tx2">
                    <a:lumMod val="40000"/>
                    <a:lumOff val="60000"/>
                  </a:schemeClr>
                </a:solidFill>
                <a:effectLst>
                  <a:outerShdw blurRad="50800" dist="38100" dir="2700000" algn="tl" rotWithShape="0">
                    <a:prstClr val="black">
                      <a:alpha val="40000"/>
                    </a:prst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715839" y="2176023"/>
            <a:ext cx="5386917" cy="639763"/>
          </a:xfrm>
        </p:spPr>
        <p:txBody>
          <a:bodyPr anchor="b"/>
          <a:lstStyle>
            <a:lvl1pPr marL="0" indent="0" algn="ctr">
              <a:buNone/>
              <a:defRPr sz="3200" b="1">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715839" y="2805885"/>
            <a:ext cx="5386917"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1" y="2176023"/>
            <a:ext cx="5389033" cy="639763"/>
          </a:xfrm>
        </p:spPr>
        <p:txBody>
          <a:bodyPr anchor="b"/>
          <a:lstStyle>
            <a:lvl1pPr marL="0" indent="0" algn="ctr">
              <a:buNone/>
              <a:defRPr sz="3200" b="1">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096001" y="2805885"/>
            <a:ext cx="5389033" cy="3035059"/>
          </a:xfrm>
        </p:spPr>
        <p:txBody>
          <a:bodyPr/>
          <a:lstStyle>
            <a:lvl1pPr algn="ctr">
              <a:defRPr sz="3200">
                <a:solidFill>
                  <a:schemeClr val="tx1"/>
                </a:solidFill>
              </a:defRPr>
            </a:lvl1pPr>
            <a:lvl2pPr algn="ctr">
              <a:defRPr sz="2667">
                <a:solidFill>
                  <a:schemeClr val="tx1"/>
                </a:solidFill>
              </a:defRPr>
            </a:lvl2pPr>
            <a:lvl3pPr algn="ctr">
              <a:defRPr sz="2400">
                <a:solidFill>
                  <a:schemeClr val="tx1"/>
                </a:solidFill>
              </a:defRPr>
            </a:lvl3pPr>
            <a:lvl4pPr algn="ctr">
              <a:defRPr sz="2133">
                <a:solidFill>
                  <a:schemeClr val="tx1"/>
                </a:solidFill>
              </a:defRPr>
            </a:lvl4pPr>
            <a:lvl5pPr algn="ctr">
              <a:defRPr sz="2133">
                <a:solidFill>
                  <a:schemeClr val="tx1"/>
                </a:solidFill>
              </a:defRPr>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B29246F-3253-4C9D-B696-9084AF7E150E}" type="datetimeFigureOut">
              <a:rPr lang="en-US" smtClean="0"/>
              <a:t>3/17/2023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1231595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B29246F-3253-4C9D-B696-9084AF7E150E}" type="datetimeFigureOut">
              <a:rPr lang="en-US" smtClean="0"/>
              <a:t>3/17/2023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303533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29246F-3253-4C9D-B696-9084AF7E150E}" type="datetimeFigureOut">
              <a:rPr lang="en-US" smtClean="0"/>
              <a:t>3/17/2023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3162129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2B29246F-3253-4C9D-B696-9084AF7E150E}" type="datetimeFigureOut">
              <a:rPr lang="en-US" smtClean="0"/>
              <a:t>3/17/2023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5821F-713C-4846-930D-DAE63237F3A8}" type="slidenum">
              <a:rPr lang="en-US" smtClean="0"/>
              <a:t>‹#›</a:t>
            </a:fld>
            <a:endParaRPr lang="en-US"/>
          </a:p>
        </p:txBody>
      </p:sp>
    </p:spTree>
    <p:extLst>
      <p:ext uri="{BB962C8B-B14F-4D97-AF65-F5344CB8AC3E}">
        <p14:creationId xmlns:p14="http://schemas.microsoft.com/office/powerpoint/2010/main" val="282742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2B29246F-3253-4C9D-B696-9084AF7E150E}" type="datetimeFigureOut">
              <a:rPr lang="en-US" smtClean="0"/>
              <a:t>3/17/2023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355821F-713C-4846-930D-DAE63237F3A8}" type="slidenum">
              <a:rPr lang="en-US" smtClean="0"/>
              <a:t>‹#›</a:t>
            </a:fld>
            <a:endParaRPr lang="en-US"/>
          </a:p>
        </p:txBody>
      </p:sp>
      <p:sp>
        <p:nvSpPr>
          <p:cNvPr id="7" name="TextBox 6">
            <a:extLst>
              <a:ext uri="{FF2B5EF4-FFF2-40B4-BE49-F238E27FC236}">
                <a16:creationId xmlns:a16="http://schemas.microsoft.com/office/drawing/2014/main" id="{11E867DF-3DCA-4725-94F0-F2B6BD747A82}"/>
              </a:ext>
            </a:extLst>
          </p:cNvPr>
          <p:cNvSpPr txBox="1"/>
          <p:nvPr/>
        </p:nvSpPr>
        <p:spPr>
          <a:xfrm>
            <a:off x="-12200" y="6951663"/>
            <a:ext cx="11186167" cy="666977"/>
          </a:xfrm>
          <a:prstGeom prst="rect">
            <a:avLst/>
          </a:prstGeom>
          <a:noFill/>
        </p:spPr>
        <p:txBody>
          <a:bodyPr wrap="square" rtlCol="0">
            <a:spAutoFit/>
          </a:bodyPr>
          <a:lstStyle/>
          <a:p>
            <a:r>
              <a:rPr lang="en-US" sz="1867" dirty="0">
                <a:solidFill>
                  <a:schemeClr val="bg1">
                    <a:lumMod val="65000"/>
                  </a:schemeClr>
                </a:solidFill>
              </a:rPr>
              <a:t>This presentation uses a free template provided by FPPT.com</a:t>
            </a:r>
          </a:p>
          <a:p>
            <a:r>
              <a:rPr lang="en-US" sz="1867" dirty="0">
                <a:solidFill>
                  <a:schemeClr val="bg1">
                    <a:lumMod val="65000"/>
                  </a:schemeClr>
                </a:solidFill>
              </a:rPr>
              <a:t>www.free-power-point-templates.com</a:t>
            </a:r>
          </a:p>
        </p:txBody>
      </p:sp>
    </p:spTree>
    <p:extLst>
      <p:ext uri="{BB962C8B-B14F-4D97-AF65-F5344CB8AC3E}">
        <p14:creationId xmlns:p14="http://schemas.microsoft.com/office/powerpoint/2010/main" val="121329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B3B2F-4D0D-7C0E-F5DD-D12317465A99}"/>
              </a:ext>
            </a:extLst>
          </p:cNvPr>
          <p:cNvSpPr>
            <a:spLocks noGrp="1"/>
          </p:cNvSpPr>
          <p:nvPr>
            <p:ph type="ctrTitle"/>
          </p:nvPr>
        </p:nvSpPr>
        <p:spPr>
          <a:xfrm>
            <a:off x="328475" y="2494625"/>
            <a:ext cx="6409676" cy="2521258"/>
          </a:xfrm>
        </p:spPr>
        <p:txBody>
          <a:bodyPr>
            <a:normAutofit fontScale="90000"/>
          </a:bodyPr>
          <a:lstStyle/>
          <a:p>
            <a:pPr marL="0" marR="0" indent="-228600" algn="ctr">
              <a:lnSpc>
                <a:spcPct val="107000"/>
              </a:lnSpc>
              <a:spcBef>
                <a:spcPts val="0"/>
              </a:spcBef>
              <a:spcAft>
                <a:spcPts val="800"/>
              </a:spcAft>
            </a:pPr>
            <a:r>
              <a:rPr lang="en-US" sz="7300" b="1" dirty="0">
                <a:solidFill>
                  <a:schemeClr val="accent1">
                    <a:lumMod val="40000"/>
                    <a:lumOff val="60000"/>
                  </a:schemeClr>
                </a:solidFill>
                <a:latin typeface="Arial Black" panose="020B0A04020102020204" pitchFamily="34" charset="0"/>
                <a:cs typeface="Aharoni" panose="02010803020104030203" pitchFamily="2" charset="-79"/>
              </a:rPr>
              <a:t>SUMOBOT</a:t>
            </a:r>
            <a:br>
              <a:rPr lang="en-US" sz="6000" b="1" cap="all" spc="200" dirty="0">
                <a:solidFill>
                  <a:schemeClr val="accent1">
                    <a:lumMod val="60000"/>
                    <a:lumOff val="40000"/>
                  </a:schemeClr>
                </a:solidFill>
                <a:effectLst>
                  <a:outerShdw blurRad="38100" dist="38100" dir="2700000" algn="tl">
                    <a:srgbClr val="000000">
                      <a:alpha val="43137"/>
                    </a:srgbClr>
                  </a:outerShdw>
                </a:effectLst>
                <a:latin typeface="Aharoni" panose="02010803020104030203" pitchFamily="2" charset="-79"/>
                <a:ea typeface="+mn-ea"/>
                <a:cs typeface="Aharoni" panose="02010803020104030203" pitchFamily="2" charset="-79"/>
              </a:rPr>
            </a:br>
            <a:r>
              <a:rPr lang="en-US" sz="4400" u="sng" dirty="0">
                <a:latin typeface="Aharoni" panose="02010803020104030203" pitchFamily="2" charset="-79"/>
                <a:cs typeface="Aharoni" panose="02010803020104030203" pitchFamily="2" charset="-79"/>
              </a:rPr>
              <a:t>prototype</a:t>
            </a:r>
            <a:br>
              <a:rPr lang="en-US" sz="4900" b="1" u="sng" dirty="0">
                <a:ln>
                  <a:noFill/>
                </a:ln>
                <a:gradFill>
                  <a:gsLst>
                    <a:gs pos="0">
                      <a:srgbClr val="1F4E79"/>
                    </a:gs>
                    <a:gs pos="50000">
                      <a:srgbClr val="5B9BD5"/>
                    </a:gs>
                    <a:gs pos="100000">
                      <a:srgbClr val="9DC3E6"/>
                    </a:gs>
                  </a:gsLst>
                  <a:lin ang="5400000" scaled="0"/>
                </a:gradFill>
                <a:effectLst>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br>
            <a:endParaRPr lang="en-US" dirty="0"/>
          </a:p>
        </p:txBody>
      </p:sp>
    </p:spTree>
    <p:extLst>
      <p:ext uri="{BB962C8B-B14F-4D97-AF65-F5344CB8AC3E}">
        <p14:creationId xmlns:p14="http://schemas.microsoft.com/office/powerpoint/2010/main" val="24756203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BB7C91-6BC4-F62D-636E-19DE6F718CE2}"/>
              </a:ext>
            </a:extLst>
          </p:cNvPr>
          <p:cNvSpPr txBox="1"/>
          <p:nvPr/>
        </p:nvSpPr>
        <p:spPr>
          <a:xfrm>
            <a:off x="177554" y="2050742"/>
            <a:ext cx="5960480" cy="3968394"/>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Ø"/>
            </a:pPr>
            <a:r>
              <a:rPr lang="en-GB" sz="25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That is why a PCB is designed consisting of all of the inputs (sensors) and outputs (motors) in a compact size, in order to ensure that the circuit is stable so the robot can continuously operate without experiencing any loose connections or electronic noise. </a:t>
            </a:r>
          </a:p>
          <a:p>
            <a:pPr marR="0">
              <a:lnSpc>
                <a:spcPct val="107000"/>
              </a:lnSpc>
              <a:spcBef>
                <a:spcPts val="0"/>
              </a:spcBef>
              <a:spcAft>
                <a:spcPts val="800"/>
              </a:spcAft>
            </a:pPr>
            <a:r>
              <a:rPr lang="en-GB" sz="25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As shown in the next picture:</a:t>
            </a:r>
          </a:p>
          <a:p>
            <a:pPr marR="0">
              <a:lnSpc>
                <a:spcPct val="107000"/>
              </a:lnSpc>
              <a:spcBef>
                <a:spcPts val="0"/>
              </a:spcBef>
              <a:spcAft>
                <a:spcPts val="800"/>
              </a:spcAft>
            </a:pPr>
            <a:endParaRPr lang="en-US"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1C915F67-1A36-747E-D3D6-7CDFF7B48D35}"/>
              </a:ext>
            </a:extLst>
          </p:cNvPr>
          <p:cNvPicPr>
            <a:picLocks noChangeAspect="1"/>
          </p:cNvPicPr>
          <p:nvPr/>
        </p:nvPicPr>
        <p:blipFill rotWithShape="1">
          <a:blip r:embed="rId2"/>
          <a:srcRect l="30135" t="6642" r="14957" b="20295"/>
          <a:stretch/>
        </p:blipFill>
        <p:spPr>
          <a:xfrm rot="16200000">
            <a:off x="7420161" y="1003874"/>
            <a:ext cx="3312159" cy="5876412"/>
          </a:xfrm>
          <a:prstGeom prst="rect">
            <a:avLst/>
          </a:prstGeom>
        </p:spPr>
      </p:pic>
    </p:spTree>
    <p:extLst>
      <p:ext uri="{BB962C8B-B14F-4D97-AF65-F5344CB8AC3E}">
        <p14:creationId xmlns:p14="http://schemas.microsoft.com/office/powerpoint/2010/main" val="2643662648"/>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A5F6A9-9517-B7B7-F860-4A25D80C6EEB}"/>
              </a:ext>
            </a:extLst>
          </p:cNvPr>
          <p:cNvSpPr txBox="1"/>
          <p:nvPr/>
        </p:nvSpPr>
        <p:spPr>
          <a:xfrm>
            <a:off x="106532" y="1951255"/>
            <a:ext cx="7830105" cy="3054362"/>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Ø"/>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Besides, we used Arduino nano instead of Arduino uno, </a:t>
            </a:r>
          </a:p>
          <a:p>
            <a:pPr marL="857250" lvl="1" indent="-400050">
              <a:lnSpc>
                <a:spcPct val="107000"/>
              </a:lnSpc>
              <a:spcAft>
                <a:spcPts val="800"/>
              </a:spcAft>
              <a:buFont typeface="+mj-lt"/>
              <a:buAutoNum type="romanLcPeriod"/>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Because it is smaller in size which easily fits inside the robot model </a:t>
            </a:r>
          </a:p>
          <a:p>
            <a:pPr marL="857250" lvl="1" indent="-400050">
              <a:lnSpc>
                <a:spcPct val="107000"/>
              </a:lnSpc>
              <a:spcAft>
                <a:spcPts val="800"/>
              </a:spcAft>
              <a:buFont typeface="+mj-lt"/>
              <a:buAutoNum type="romanLcPeriod"/>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Has greater number of ports which we found more suitable for our robot, because of having many electrical connections.</a:t>
            </a:r>
          </a:p>
          <a:p>
            <a:pPr lvl="1">
              <a:lnSpc>
                <a:spcPct val="107000"/>
              </a:lnSpc>
              <a:spcAft>
                <a:spcPts val="800"/>
              </a:spcAft>
            </a:pPr>
            <a:endParaRPr lang="en-US"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026" name="Picture 2" descr="Arduino Nano 3.0 Us Computer: Buy Online at Best Price in Egypt - Souq is  now Amazon.eg">
            <a:extLst>
              <a:ext uri="{FF2B5EF4-FFF2-40B4-BE49-F238E27FC236}">
                <a16:creationId xmlns:a16="http://schemas.microsoft.com/office/drawing/2014/main" id="{B44B9EC7-4A6A-B22B-0AE1-2C250289E7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2349" y="1525247"/>
            <a:ext cx="3888419" cy="3480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67184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CD67FB-9D63-490E-0B72-3E47DA4673B1}"/>
              </a:ext>
            </a:extLst>
          </p:cNvPr>
          <p:cNvSpPr txBox="1"/>
          <p:nvPr/>
        </p:nvSpPr>
        <p:spPr>
          <a:xfrm>
            <a:off x="195308" y="1589104"/>
            <a:ext cx="8928716" cy="5708935"/>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Ø"/>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We were in a debate of whether it is better to use three ultrasonic sensors or two IR sensors with a single ultrasonic sensor on the front top part of the robot, in order to increase the robot’s accuracy in detecting the opponent robot. </a:t>
            </a:r>
          </a:p>
          <a:p>
            <a:pPr marL="285750" indent="-285750">
              <a:lnSpc>
                <a:spcPct val="107000"/>
              </a:lnSpc>
              <a:spcAft>
                <a:spcPts val="800"/>
              </a:spcAft>
              <a:buFont typeface="Wingdings" panose="05000000000000000000" pitchFamily="2" charset="2"/>
              <a:buChar char="Ø"/>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Then after doing our research, we discovered that using more than one ultrasonic sensor can cause inaccurate results,</a:t>
            </a:r>
          </a:p>
          <a:p>
            <a:pPr marL="857250" lvl="1" indent="-400050">
              <a:lnSpc>
                <a:spcPct val="107000"/>
              </a:lnSpc>
              <a:spcAft>
                <a:spcPts val="800"/>
              </a:spcAft>
              <a:buFont typeface="+mj-lt"/>
              <a:buAutoNum type="romanLcPeriod"/>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Because they are very susceptible to noise due to many sound waves being transferred and received in the same range where this interference makes it difficult or impossible to measure the distance.</a:t>
            </a:r>
          </a:p>
          <a:p>
            <a:pPr marL="857250" lvl="1" indent="-400050">
              <a:lnSpc>
                <a:spcPct val="107000"/>
              </a:lnSpc>
              <a:spcAft>
                <a:spcPts val="800"/>
              </a:spcAft>
              <a:buFont typeface="+mj-lt"/>
              <a:buAutoNum type="romanLcPeriod"/>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Also, the opponents’ robots might be smaller than ours and may have odd shapes that would not reflect the ultrasonic waves, which is another difficulty encountered.</a:t>
            </a:r>
          </a:p>
          <a:p>
            <a:pPr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185401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DE13D1-05FC-E2F4-D08D-A506E9C49334}"/>
              </a:ext>
            </a:extLst>
          </p:cNvPr>
          <p:cNvSpPr txBox="1"/>
          <p:nvPr/>
        </p:nvSpPr>
        <p:spPr>
          <a:xfrm>
            <a:off x="159798" y="1874437"/>
            <a:ext cx="6587231" cy="4428709"/>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Ø"/>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That is why we used :</a:t>
            </a:r>
          </a:p>
          <a:p>
            <a:pPr marL="971550" lvl="1" indent="-514350">
              <a:lnSpc>
                <a:spcPct val="107000"/>
              </a:lnSpc>
              <a:spcAft>
                <a:spcPts val="800"/>
              </a:spcAft>
              <a:buFont typeface="+mj-lt"/>
              <a:buAutoNum type="romanLcPeriod"/>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 single ultrasonic sensor to have reliable results by measuring the distance accurately</a:t>
            </a:r>
          </a:p>
          <a:p>
            <a:pPr marL="971550" lvl="1" indent="-514350">
              <a:lnSpc>
                <a:spcPct val="107000"/>
              </a:lnSpc>
              <a:spcAft>
                <a:spcPts val="800"/>
              </a:spcAft>
              <a:buFont typeface="+mj-lt"/>
              <a:buAutoNum type="romanLcPeriod"/>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Two IR sensors to easily detect any smaller robots accurately since it is faster in response and has much more focused beams that is not easily interfered with.</a:t>
            </a:r>
          </a:p>
          <a:p>
            <a:pPr lvl="1">
              <a:lnSpc>
                <a:spcPct val="107000"/>
              </a:lnSpc>
              <a:spcAft>
                <a:spcPts val="800"/>
              </a:spcAft>
            </a:pPr>
            <a:r>
              <a:rPr lang="en-GB"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As shown in the following figure:</a:t>
            </a:r>
          </a:p>
          <a:p>
            <a:pPr lvl="1">
              <a:lnSpc>
                <a:spcPct val="107000"/>
              </a:lnSpc>
              <a:spcAft>
                <a:spcPts val="800"/>
              </a:spcAft>
            </a:pPr>
            <a:endParaRPr lang="en-US"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CB0B3D64-5352-3BFF-A27F-DE2E83663798}"/>
              </a:ext>
            </a:extLst>
          </p:cNvPr>
          <p:cNvPicPr>
            <a:picLocks noChangeAspect="1"/>
          </p:cNvPicPr>
          <p:nvPr/>
        </p:nvPicPr>
        <p:blipFill>
          <a:blip r:embed="rId2"/>
          <a:stretch>
            <a:fillRect/>
          </a:stretch>
        </p:blipFill>
        <p:spPr>
          <a:xfrm>
            <a:off x="6479830" y="1874437"/>
            <a:ext cx="5712170" cy="4038683"/>
          </a:xfrm>
          <a:prstGeom prst="rect">
            <a:avLst/>
          </a:prstGeom>
        </p:spPr>
      </p:pic>
    </p:spTree>
    <p:extLst>
      <p:ext uri="{BB962C8B-B14F-4D97-AF65-F5344CB8AC3E}">
        <p14:creationId xmlns:p14="http://schemas.microsoft.com/office/powerpoint/2010/main" val="1811630816"/>
      </p:ext>
    </p:extLst>
  </p:cSld>
  <p:clrMapOvr>
    <a:masterClrMapping/>
  </p:clrMapOvr>
  <p:transition spd="slow">
    <p:wheel spokes="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240AB0-731C-915A-93A2-3D656540E564}"/>
              </a:ext>
            </a:extLst>
          </p:cNvPr>
          <p:cNvSpPr txBox="1"/>
          <p:nvPr/>
        </p:nvSpPr>
        <p:spPr>
          <a:xfrm>
            <a:off x="186431" y="1717618"/>
            <a:ext cx="7253055" cy="4572855"/>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Ø"/>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We used 4 IR sensors (TCRT5000) at the bottom of the robot to ensure that the robot won’t get out of the black field.</a:t>
            </a:r>
          </a:p>
          <a:p>
            <a:pPr marL="857250" lvl="1" indent="-400050">
              <a:lnSpc>
                <a:spcPct val="107000"/>
              </a:lnSpc>
              <a:spcAft>
                <a:spcPts val="800"/>
              </a:spcAft>
              <a:buFont typeface="+mj-lt"/>
              <a:buAutoNum type="romanLcPeriod"/>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There are two IR sensors located on the front bottom to check if the white ring is in front of it, so it can avoid it by turning to the right or to the left </a:t>
            </a:r>
          </a:p>
          <a:p>
            <a:pPr marL="857250" lvl="1" indent="-400050">
              <a:lnSpc>
                <a:spcPct val="107000"/>
              </a:lnSpc>
              <a:spcAft>
                <a:spcPts val="800"/>
              </a:spcAft>
              <a:buFont typeface="+mj-lt"/>
              <a:buAutoNum type="romanLcPeriod"/>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also the two IR sensors on the back bottom have the same rule for detecting the white ring but if it is behind the robot. </a:t>
            </a:r>
          </a:p>
          <a:p>
            <a:pPr lvl="1">
              <a:lnSpc>
                <a:spcPct val="107000"/>
              </a:lnSpc>
              <a:spcAft>
                <a:spcPts val="800"/>
              </a:spcAft>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As shown in the figure:</a:t>
            </a:r>
            <a:endParaRPr lang="en-US"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GB" sz="1800" dirty="0">
                <a:effectLst/>
                <a:latin typeface="Calibri" panose="020F0502020204030204" pitchFamily="34"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7220B21C-593A-2ED6-F7CC-44CBF7A29204}"/>
              </a:ext>
            </a:extLst>
          </p:cNvPr>
          <p:cNvPicPr>
            <a:picLocks noChangeAspect="1"/>
          </p:cNvPicPr>
          <p:nvPr/>
        </p:nvPicPr>
        <p:blipFill rotWithShape="1">
          <a:blip r:embed="rId2"/>
          <a:srcRect l="16321" t="1" r="10380" b="1222"/>
          <a:stretch/>
        </p:blipFill>
        <p:spPr>
          <a:xfrm>
            <a:off x="7359589" y="1930954"/>
            <a:ext cx="4734757" cy="3830654"/>
          </a:xfrm>
          <a:prstGeom prst="rect">
            <a:avLst/>
          </a:prstGeom>
        </p:spPr>
      </p:pic>
    </p:spTree>
    <p:extLst>
      <p:ext uri="{BB962C8B-B14F-4D97-AF65-F5344CB8AC3E}">
        <p14:creationId xmlns:p14="http://schemas.microsoft.com/office/powerpoint/2010/main" val="338254143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E2AB94-93E9-EA63-13A5-3D25E5C833BE}"/>
              </a:ext>
            </a:extLst>
          </p:cNvPr>
          <p:cNvSpPr txBox="1"/>
          <p:nvPr/>
        </p:nvSpPr>
        <p:spPr>
          <a:xfrm>
            <a:off x="221942" y="2996413"/>
            <a:ext cx="6622742" cy="929550"/>
          </a:xfrm>
          <a:prstGeom prst="rect">
            <a:avLst/>
          </a:prstGeom>
          <a:noFill/>
        </p:spPr>
        <p:txBody>
          <a:bodyPr wrap="square">
            <a:spAutoFit/>
          </a:bodyPr>
          <a:lstStyle/>
          <a:p>
            <a:pPr marL="342900" marR="0" indent="-342900">
              <a:lnSpc>
                <a:spcPct val="107000"/>
              </a:lnSpc>
              <a:spcBef>
                <a:spcPts val="0"/>
              </a:spcBef>
              <a:spcAft>
                <a:spcPts val="800"/>
              </a:spcAft>
              <a:buFont typeface="Wingdings" panose="05000000000000000000" pitchFamily="2" charset="2"/>
              <a:buChar char="Ø"/>
            </a:pPr>
            <a:r>
              <a:rPr lang="en-GB" sz="2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Lithium batteries are used because it is cheap and gives out high current .</a:t>
            </a:r>
            <a:endParaRPr lang="en-US" sz="2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CA96DF2-0734-857E-0B46-3171ACBD3A52}"/>
              </a:ext>
            </a:extLst>
          </p:cNvPr>
          <p:cNvPicPr>
            <a:picLocks noChangeAspect="1"/>
          </p:cNvPicPr>
          <p:nvPr/>
        </p:nvPicPr>
        <p:blipFill>
          <a:blip r:embed="rId2"/>
          <a:stretch>
            <a:fillRect/>
          </a:stretch>
        </p:blipFill>
        <p:spPr>
          <a:xfrm>
            <a:off x="7253611" y="1665580"/>
            <a:ext cx="4716447" cy="4716447"/>
          </a:xfrm>
          <a:prstGeom prst="rect">
            <a:avLst/>
          </a:prstGeom>
        </p:spPr>
      </p:pic>
    </p:spTree>
    <p:extLst>
      <p:ext uri="{BB962C8B-B14F-4D97-AF65-F5344CB8AC3E}">
        <p14:creationId xmlns:p14="http://schemas.microsoft.com/office/powerpoint/2010/main" val="4129924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9319-8EBC-8892-5D1C-2B848EBFB7DE}"/>
              </a:ext>
            </a:extLst>
          </p:cNvPr>
          <p:cNvSpPr>
            <a:spLocks noGrp="1"/>
          </p:cNvSpPr>
          <p:nvPr>
            <p:ph type="title"/>
          </p:nvPr>
        </p:nvSpPr>
        <p:spPr>
          <a:xfrm>
            <a:off x="384699" y="559293"/>
            <a:ext cx="10972800" cy="1056443"/>
          </a:xfrm>
        </p:spPr>
        <p:txBody>
          <a:bodyPr>
            <a:normAutofit fontScale="90000"/>
          </a:bodyPr>
          <a:lstStyle/>
          <a:p>
            <a:pPr algn="l"/>
            <a:r>
              <a:rPr lang="en-US" sz="5600" dirty="0">
                <a:solidFill>
                  <a:schemeClr val="accent1">
                    <a:lumMod val="40000"/>
                    <a:lumOff val="60000"/>
                  </a:schemeClr>
                </a:solidFill>
                <a:latin typeface="Aharoni" panose="02010803020104030203" pitchFamily="2" charset="-79"/>
                <a:ea typeface="+mj-ea"/>
                <a:cs typeface="Aharoni" panose="02010803020104030203" pitchFamily="2" charset="-79"/>
              </a:rPr>
              <a:t>Mechanical design </a:t>
            </a:r>
            <a:br>
              <a:rPr lang="en-US" sz="6000" b="1" cap="all" spc="200" dirty="0">
                <a:solidFill>
                  <a:schemeClr val="accent1"/>
                </a:solidFill>
              </a:rPr>
            </a:br>
            <a:endParaRPr lang="en-US" dirty="0"/>
          </a:p>
        </p:txBody>
      </p:sp>
      <p:sp>
        <p:nvSpPr>
          <p:cNvPr id="4" name="TextBox 3">
            <a:extLst>
              <a:ext uri="{FF2B5EF4-FFF2-40B4-BE49-F238E27FC236}">
                <a16:creationId xmlns:a16="http://schemas.microsoft.com/office/drawing/2014/main" id="{8D6B3E2C-3A74-F466-9FAB-330EE8D5F9C7}"/>
              </a:ext>
            </a:extLst>
          </p:cNvPr>
          <p:cNvSpPr txBox="1"/>
          <p:nvPr/>
        </p:nvSpPr>
        <p:spPr>
          <a:xfrm>
            <a:off x="133165" y="1615736"/>
            <a:ext cx="11674136" cy="5132815"/>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The mechanical design of the prototype is made in small dimensions which meets the rules of the competition.</a:t>
            </a:r>
          </a:p>
          <a:p>
            <a:pPr marL="342900" indent="-342900">
              <a:lnSpc>
                <a:spcPct val="107000"/>
              </a:lnSpc>
              <a:spcAft>
                <a:spcPts val="800"/>
              </a:spcAft>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It contains holes at the bottom for the </a:t>
            </a:r>
            <a:r>
              <a:rPr lang="en-US" sz="2400" dirty="0" err="1">
                <a:effectLst>
                  <a:outerShdw blurRad="38100" dist="38100" dir="2700000" algn="tl">
                    <a:srgbClr val="000000">
                      <a:alpha val="43137"/>
                    </a:srgbClr>
                  </a:outerShdw>
                </a:effectLst>
                <a:latin typeface="Calibri" panose="020F0502020204030204" pitchFamily="34" charset="0"/>
                <a:cs typeface="Arial" panose="020B0604020202020204" pitchFamily="34" charset="0"/>
              </a:rPr>
              <a:t>ir</a:t>
            </a: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 sensors which are used to detect the circle and holes in the front for the ultrasonic sensor and the </a:t>
            </a:r>
            <a:r>
              <a:rPr lang="en-US" sz="2400" dirty="0" err="1">
                <a:effectLst>
                  <a:outerShdw blurRad="38100" dist="38100" dir="2700000" algn="tl">
                    <a:srgbClr val="000000">
                      <a:alpha val="43137"/>
                    </a:srgbClr>
                  </a:outerShdw>
                </a:effectLst>
                <a:latin typeface="Calibri" panose="020F0502020204030204" pitchFamily="34" charset="0"/>
                <a:cs typeface="Arial" panose="020B0604020202020204" pitchFamily="34" charset="0"/>
              </a:rPr>
              <a:t>ir</a:t>
            </a: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 sensor which are used to detect the opposite robot.</a:t>
            </a:r>
          </a:p>
          <a:p>
            <a:pPr marL="342900" marR="0" indent="-342900">
              <a:lnSpc>
                <a:spcPct val="107000"/>
              </a:lnSpc>
              <a:spcBef>
                <a:spcPts val="0"/>
              </a:spcBef>
              <a:spcAft>
                <a:spcPts val="800"/>
              </a:spcAft>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At the front of the design there is a slider which can lift the opposite robot at the moment of collision which will make it easier for the robot to carry it out of the circle.</a:t>
            </a:r>
          </a:p>
          <a:p>
            <a:pPr marL="342900" marR="0" indent="-342900">
              <a:lnSpc>
                <a:spcPct val="107000"/>
              </a:lnSpc>
              <a:spcBef>
                <a:spcPts val="0"/>
              </a:spcBef>
              <a:spcAft>
                <a:spcPts val="800"/>
              </a:spcAft>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We are using two high torque geared dc motors which we be easier in control than using four motors in the back of the robot letting the front of the robot in friction with the ground to make the robot harder to be pushed and keep the front of the robot at lower level than its opponent and this will make the lifting of the opposite robot easier.</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 </a:t>
            </a:r>
          </a:p>
        </p:txBody>
      </p:sp>
    </p:spTree>
    <p:extLst>
      <p:ext uri="{BB962C8B-B14F-4D97-AF65-F5344CB8AC3E}">
        <p14:creationId xmlns:p14="http://schemas.microsoft.com/office/powerpoint/2010/main" val="301235217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7724B3-13FE-6137-CDBE-CD9EDC257FA2}"/>
              </a:ext>
            </a:extLst>
          </p:cNvPr>
          <p:cNvSpPr txBox="1"/>
          <p:nvPr/>
        </p:nvSpPr>
        <p:spPr>
          <a:xfrm>
            <a:off x="188650" y="1361171"/>
            <a:ext cx="6389703" cy="4447371"/>
          </a:xfrm>
          <a:prstGeom prst="rect">
            <a:avLst/>
          </a:prstGeom>
          <a:noFill/>
        </p:spPr>
        <p:txBody>
          <a:bodyPr wrap="square">
            <a:spAutoFit/>
          </a:bodyPr>
          <a:lstStyle/>
          <a:p>
            <a:endParaRPr lang="en-US" dirty="0"/>
          </a:p>
          <a:p>
            <a:pPr marL="457200" indent="-457200">
              <a:buFont typeface="+mj-lt"/>
              <a:buAutoNum type="arabicPeriod"/>
            </a:pPr>
            <a:r>
              <a:rPr lang="en-US" sz="3200" b="1" u="sng" dirty="0">
                <a:solidFill>
                  <a:schemeClr val="accent1">
                    <a:lumMod val="75000"/>
                  </a:schemeClr>
                </a:solidFill>
                <a:effectLst>
                  <a:outerShdw blurRad="38100" dist="38100" dir="2700000" algn="tl">
                    <a:srgbClr val="000000">
                      <a:alpha val="43137"/>
                    </a:srgbClr>
                  </a:outerShdw>
                </a:effectLst>
                <a:latin typeface="+mj-lt"/>
              </a:rPr>
              <a:t>THE MOTORS </a:t>
            </a:r>
          </a:p>
          <a:p>
            <a:endParaRPr lang="en-US" sz="2300" dirty="0">
              <a:effectLst>
                <a:outerShdw blurRad="38100" dist="38100" dir="2700000" algn="tl">
                  <a:srgbClr val="000000">
                    <a:alpha val="43137"/>
                  </a:srgbClr>
                </a:outerShdw>
              </a:effectLst>
              <a:latin typeface="+mj-lt"/>
            </a:endParaRPr>
          </a:p>
          <a:p>
            <a:pPr marL="342900" indent="-342900">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In the prototype a yellow dc geared motor is used.</a:t>
            </a:r>
          </a:p>
          <a:p>
            <a:pPr marL="342900" indent="-342900">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The motor has a gear box with ratio 48:1 which is increase the torque of the motor to </a:t>
            </a:r>
            <a:r>
              <a:rPr lang="nn-NO"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 0.8 kg*cm (0.078 Nm) and the motor can rotate at </a:t>
            </a: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90 ± 10 rpm.</a:t>
            </a:r>
          </a:p>
          <a:p>
            <a:pPr marL="342900" indent="-342900">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cs typeface="Arial" panose="020B0604020202020204" pitchFamily="34" charset="0"/>
              </a:rPr>
              <a:t>The motor is operated at 5 volts and draws an average current of 250mA maximum.</a:t>
            </a:r>
          </a:p>
          <a:p>
            <a:endParaRPr lang="en-US" dirty="0"/>
          </a:p>
        </p:txBody>
      </p:sp>
      <p:pic>
        <p:nvPicPr>
          <p:cNvPr id="4" name="Picture 3">
            <a:extLst>
              <a:ext uri="{FF2B5EF4-FFF2-40B4-BE49-F238E27FC236}">
                <a16:creationId xmlns:a16="http://schemas.microsoft.com/office/drawing/2014/main" id="{99DBB8F3-4141-569D-EF01-EC20F4482D73}"/>
              </a:ext>
            </a:extLst>
          </p:cNvPr>
          <p:cNvPicPr>
            <a:picLocks noChangeAspect="1"/>
          </p:cNvPicPr>
          <p:nvPr/>
        </p:nvPicPr>
        <p:blipFill>
          <a:blip r:embed="rId2"/>
          <a:stretch>
            <a:fillRect/>
          </a:stretch>
        </p:blipFill>
        <p:spPr>
          <a:xfrm>
            <a:off x="7313637" y="1757779"/>
            <a:ext cx="4458153" cy="4502238"/>
          </a:xfrm>
          <a:prstGeom prst="rect">
            <a:avLst/>
          </a:prstGeom>
        </p:spPr>
      </p:pic>
    </p:spTree>
    <p:extLst>
      <p:ext uri="{BB962C8B-B14F-4D97-AF65-F5344CB8AC3E}">
        <p14:creationId xmlns:p14="http://schemas.microsoft.com/office/powerpoint/2010/main" val="678458280"/>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24C4-1415-1CC4-8E46-3B2ED21D7500}"/>
              </a:ext>
            </a:extLst>
          </p:cNvPr>
          <p:cNvSpPr>
            <a:spLocks noGrp="1"/>
          </p:cNvSpPr>
          <p:nvPr>
            <p:ph type="title"/>
          </p:nvPr>
        </p:nvSpPr>
        <p:spPr>
          <a:xfrm>
            <a:off x="221942" y="1597982"/>
            <a:ext cx="4003829" cy="1225118"/>
          </a:xfrm>
        </p:spPr>
        <p:txBody>
          <a:bodyPr>
            <a:normAutofit fontScale="90000"/>
          </a:bodyPr>
          <a:lstStyle/>
          <a:p>
            <a:pPr marL="457200" indent="-457200" algn="l">
              <a:buFont typeface="+mj-lt"/>
              <a:buAutoNum type="arabicPeriod" startAt="2"/>
            </a:pPr>
            <a:r>
              <a:rPr lang="en-US" sz="3300" b="1" u="sng" dirty="0">
                <a:solidFill>
                  <a:schemeClr val="accent1">
                    <a:lumMod val="75000"/>
                  </a:schemeClr>
                </a:solidFill>
                <a:effectLst>
                  <a:outerShdw blurRad="38100" dist="38100" dir="2700000" algn="tl">
                    <a:srgbClr val="000000">
                      <a:alpha val="43137"/>
                    </a:srgbClr>
                  </a:outerShdw>
                </a:effectLst>
                <a:ea typeface="+mn-ea"/>
                <a:cs typeface="+mn-cs"/>
              </a:rPr>
              <a:t>THE MOTOR DRIVER</a:t>
            </a:r>
            <a:br>
              <a:rPr lang="en-US" sz="2300" b="1" u="sng" dirty="0">
                <a:solidFill>
                  <a:schemeClr val="accent1">
                    <a:lumMod val="75000"/>
                  </a:schemeClr>
                </a:solidFill>
                <a:effectLst>
                  <a:outerShdw blurRad="38100" dist="38100" dir="2700000" algn="tl">
                    <a:srgbClr val="000000">
                      <a:alpha val="43137"/>
                    </a:srgbClr>
                  </a:outerShdw>
                </a:effectLst>
                <a:ea typeface="+mn-ea"/>
                <a:cs typeface="+mn-cs"/>
              </a:rPr>
            </a:br>
            <a:br>
              <a:rPr lang="en-US" sz="2300" b="1" u="sng" dirty="0">
                <a:solidFill>
                  <a:schemeClr val="accent1">
                    <a:lumMod val="75000"/>
                  </a:schemeClr>
                </a:solidFill>
                <a:effectLst>
                  <a:outerShdw blurRad="38100" dist="38100" dir="2700000" algn="tl">
                    <a:srgbClr val="000000">
                      <a:alpha val="43137"/>
                    </a:srgbClr>
                  </a:outerShdw>
                </a:effectLst>
                <a:ea typeface="+mn-ea"/>
                <a:cs typeface="+mn-cs"/>
              </a:rPr>
            </a:br>
            <a:endParaRPr lang="en-US" sz="2300" b="1" u="sng" dirty="0">
              <a:solidFill>
                <a:schemeClr val="accent1">
                  <a:lumMod val="75000"/>
                </a:schemeClr>
              </a:solidFill>
              <a:effectLst>
                <a:outerShdw blurRad="38100" dist="38100" dir="2700000" algn="tl">
                  <a:srgbClr val="000000">
                    <a:alpha val="43137"/>
                  </a:srgbClr>
                </a:outerShdw>
              </a:effectLst>
              <a:ea typeface="+mn-ea"/>
              <a:cs typeface="+mn-cs"/>
            </a:endParaRPr>
          </a:p>
        </p:txBody>
      </p:sp>
      <p:sp>
        <p:nvSpPr>
          <p:cNvPr id="4" name="TextBox 3">
            <a:extLst>
              <a:ext uri="{FF2B5EF4-FFF2-40B4-BE49-F238E27FC236}">
                <a16:creationId xmlns:a16="http://schemas.microsoft.com/office/drawing/2014/main" id="{721854F5-E93B-AFC9-06F3-A7774D1FBC7D}"/>
              </a:ext>
            </a:extLst>
          </p:cNvPr>
          <p:cNvSpPr txBox="1"/>
          <p:nvPr/>
        </p:nvSpPr>
        <p:spPr>
          <a:xfrm>
            <a:off x="372861" y="2210541"/>
            <a:ext cx="6702641" cy="3835152"/>
          </a:xfrm>
          <a:prstGeom prst="rect">
            <a:avLst/>
          </a:prstGeom>
          <a:noFill/>
        </p:spPr>
        <p:txBody>
          <a:bodyPr wrap="square">
            <a:spAutoFit/>
          </a:bodyPr>
          <a:lstStyle/>
          <a:p>
            <a:pPr marL="285750" indent="-285750">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rPr>
              <a:t>In the prototype l293D motor driver IC is used which is capable of controlling motors with operating</a:t>
            </a:r>
            <a:br>
              <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rPr>
            </a:br>
            <a:r>
              <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rPr>
              <a:t>voltages up to 36 volts and maximum output current up to 1.2 ampere.</a:t>
            </a:r>
            <a:br>
              <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rPr>
            </a:br>
            <a:endPar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endParaRPr>
          </a:p>
          <a:p>
            <a:pPr marL="285750" indent="-285750">
              <a:buFont typeface="Wingdings" panose="05000000000000000000" pitchFamily="2" charset="2"/>
              <a:buChar char="Ø"/>
            </a:pPr>
            <a:r>
              <a:rPr lang="en-US" sz="2400" dirty="0">
                <a:effectLst>
                  <a:outerShdw blurRad="38100" dist="38100" dir="2700000" algn="tl">
                    <a:srgbClr val="000000">
                      <a:alpha val="43137"/>
                    </a:srgbClr>
                  </a:outerShdw>
                </a:effectLst>
                <a:latin typeface="Calibri" panose="020F0502020204030204" pitchFamily="34" charset="0"/>
                <a:ea typeface="+mn-ea"/>
                <a:cs typeface="Arial" panose="020B0604020202020204" pitchFamily="34" charset="0"/>
              </a:rPr>
              <a:t>This motor driver will be very good in our application because it can control the used geared dc motor and its size is small. </a:t>
            </a:r>
            <a:br>
              <a:rPr lang="en-US" sz="2400" b="1" spc="200" dirty="0">
                <a:solidFill>
                  <a:schemeClr val="accent1"/>
                </a:solidFill>
              </a:rPr>
            </a:br>
            <a:endParaRPr lang="en-US" sz="2400" dirty="0"/>
          </a:p>
        </p:txBody>
      </p:sp>
      <p:pic>
        <p:nvPicPr>
          <p:cNvPr id="5" name="Picture 4">
            <a:extLst>
              <a:ext uri="{FF2B5EF4-FFF2-40B4-BE49-F238E27FC236}">
                <a16:creationId xmlns:a16="http://schemas.microsoft.com/office/drawing/2014/main" id="{FA2C788D-48FA-5CA5-AEDA-C02CDF3DC8AF}"/>
              </a:ext>
            </a:extLst>
          </p:cNvPr>
          <p:cNvPicPr>
            <a:picLocks noChangeAspect="1"/>
          </p:cNvPicPr>
          <p:nvPr/>
        </p:nvPicPr>
        <p:blipFill>
          <a:blip r:embed="rId2"/>
          <a:stretch>
            <a:fillRect/>
          </a:stretch>
        </p:blipFill>
        <p:spPr>
          <a:xfrm>
            <a:off x="7452632" y="1926454"/>
            <a:ext cx="3962743" cy="3962743"/>
          </a:xfrm>
          <a:prstGeom prst="rect">
            <a:avLst/>
          </a:prstGeom>
        </p:spPr>
      </p:pic>
    </p:spTree>
    <p:extLst>
      <p:ext uri="{BB962C8B-B14F-4D97-AF65-F5344CB8AC3E}">
        <p14:creationId xmlns:p14="http://schemas.microsoft.com/office/powerpoint/2010/main" val="2612714110"/>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22E6F-276A-2394-E87D-CE82E000A496}"/>
              </a:ext>
            </a:extLst>
          </p:cNvPr>
          <p:cNvSpPr>
            <a:spLocks noGrp="1"/>
          </p:cNvSpPr>
          <p:nvPr>
            <p:ph type="title"/>
          </p:nvPr>
        </p:nvSpPr>
        <p:spPr>
          <a:xfrm>
            <a:off x="396240" y="0"/>
            <a:ext cx="10972800" cy="1143000"/>
          </a:xfrm>
        </p:spPr>
        <p:txBody>
          <a:bodyPr>
            <a:normAutofit/>
          </a:bodyPr>
          <a:lstStyle/>
          <a:p>
            <a:pPr algn="l"/>
            <a:r>
              <a:rPr lang="en-US" sz="6000" dirty="0">
                <a:solidFill>
                  <a:schemeClr val="accent1">
                    <a:lumMod val="40000"/>
                    <a:lumOff val="60000"/>
                  </a:schemeClr>
                </a:solidFill>
                <a:latin typeface="Aharoni" panose="02010803020104030203" pitchFamily="2" charset="-79"/>
                <a:cs typeface="Aharoni" panose="02010803020104030203" pitchFamily="2" charset="-79"/>
              </a:rPr>
              <a:t>Flowchart</a:t>
            </a:r>
          </a:p>
        </p:txBody>
      </p:sp>
      <p:pic>
        <p:nvPicPr>
          <p:cNvPr id="3" name="Picture 2">
            <a:extLst>
              <a:ext uri="{FF2B5EF4-FFF2-40B4-BE49-F238E27FC236}">
                <a16:creationId xmlns:a16="http://schemas.microsoft.com/office/drawing/2014/main" id="{974349DF-FEBD-1ABD-C3E0-D84B4938F986}"/>
              </a:ext>
            </a:extLst>
          </p:cNvPr>
          <p:cNvPicPr>
            <a:picLocks noChangeAspect="1"/>
          </p:cNvPicPr>
          <p:nvPr/>
        </p:nvPicPr>
        <p:blipFill>
          <a:blip r:embed="rId2"/>
          <a:stretch>
            <a:fillRect/>
          </a:stretch>
        </p:blipFill>
        <p:spPr>
          <a:xfrm>
            <a:off x="2377440" y="944880"/>
            <a:ext cx="7406640" cy="5913120"/>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pic>
    </p:spTree>
    <p:extLst>
      <p:ext uri="{BB962C8B-B14F-4D97-AF65-F5344CB8AC3E}">
        <p14:creationId xmlns:p14="http://schemas.microsoft.com/office/powerpoint/2010/main" val="4154750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08F8E-C320-ECEE-631C-052BEE58160A}"/>
              </a:ext>
            </a:extLst>
          </p:cNvPr>
          <p:cNvSpPr>
            <a:spLocks noGrp="1"/>
          </p:cNvSpPr>
          <p:nvPr>
            <p:ph type="title"/>
          </p:nvPr>
        </p:nvSpPr>
        <p:spPr/>
        <p:txBody>
          <a:bodyPr>
            <a:normAutofit fontScale="90000"/>
          </a:bodyPr>
          <a:lstStyle/>
          <a:p>
            <a:r>
              <a:rPr lang="en-US" sz="6600" b="1" dirty="0">
                <a:solidFill>
                  <a:schemeClr val="accent1">
                    <a:lumMod val="40000"/>
                    <a:lumOff val="60000"/>
                  </a:schemeClr>
                </a:solidFill>
                <a:latin typeface="Arial Black" panose="020B0A04020102020204" pitchFamily="34" charset="0"/>
                <a:cs typeface="Aharoni" panose="02010803020104030203" pitchFamily="2" charset="-79"/>
              </a:rPr>
              <a:t>SUBTITELS</a:t>
            </a:r>
            <a:r>
              <a:rPr lang="en-US" dirty="0"/>
              <a:t> </a:t>
            </a:r>
          </a:p>
        </p:txBody>
      </p:sp>
      <p:sp>
        <p:nvSpPr>
          <p:cNvPr id="3" name="Content Placeholder 2">
            <a:extLst>
              <a:ext uri="{FF2B5EF4-FFF2-40B4-BE49-F238E27FC236}">
                <a16:creationId xmlns:a16="http://schemas.microsoft.com/office/drawing/2014/main" id="{C16FA474-11D7-17E5-8C31-9194105196B1}"/>
              </a:ext>
            </a:extLst>
          </p:cNvPr>
          <p:cNvSpPr>
            <a:spLocks noGrp="1"/>
          </p:cNvSpPr>
          <p:nvPr>
            <p:ph idx="1"/>
          </p:nvPr>
        </p:nvSpPr>
        <p:spPr/>
        <p:txBody>
          <a:bodyPr>
            <a:normAutofit/>
          </a:bodyPr>
          <a:lstStyle/>
          <a:p>
            <a:pPr>
              <a:lnSpc>
                <a:spcPct val="150000"/>
              </a:lnSpc>
            </a:pPr>
            <a:r>
              <a:rPr lang="en-US" sz="4000" dirty="0">
                <a:solidFill>
                  <a:schemeClr val="tx2">
                    <a:lumMod val="40000"/>
                    <a:lumOff val="60000"/>
                  </a:schemeClr>
                </a:solidFill>
                <a:latin typeface="Aharoni" panose="02010803020104030203" pitchFamily="2" charset="-79"/>
                <a:ea typeface="+mj-ea"/>
                <a:cs typeface="Aharoni" panose="02010803020104030203" pitchFamily="2" charset="-79"/>
              </a:rPr>
              <a:t>Literature review</a:t>
            </a:r>
          </a:p>
          <a:p>
            <a:pPr>
              <a:lnSpc>
                <a:spcPct val="150000"/>
              </a:lnSpc>
            </a:pPr>
            <a:r>
              <a:rPr lang="en-US" sz="4000" dirty="0">
                <a:solidFill>
                  <a:schemeClr val="tx2">
                    <a:lumMod val="40000"/>
                    <a:lumOff val="60000"/>
                  </a:schemeClr>
                </a:solidFill>
                <a:latin typeface="Aharoni" panose="02010803020104030203" pitchFamily="2" charset="-79"/>
                <a:ea typeface="+mj-ea"/>
                <a:cs typeface="Aharoni" panose="02010803020104030203" pitchFamily="2" charset="-79"/>
              </a:rPr>
              <a:t>Electrical design </a:t>
            </a:r>
          </a:p>
          <a:p>
            <a:pPr>
              <a:lnSpc>
                <a:spcPct val="150000"/>
              </a:lnSpc>
            </a:pPr>
            <a:r>
              <a:rPr lang="en-US" sz="4000" dirty="0">
                <a:solidFill>
                  <a:schemeClr val="tx2">
                    <a:lumMod val="40000"/>
                    <a:lumOff val="60000"/>
                  </a:schemeClr>
                </a:solidFill>
                <a:latin typeface="Aharoni" panose="02010803020104030203" pitchFamily="2" charset="-79"/>
                <a:ea typeface="+mj-ea"/>
                <a:cs typeface="Aharoni" panose="02010803020104030203" pitchFamily="2" charset="-79"/>
              </a:rPr>
              <a:t>Mechanical design</a:t>
            </a:r>
          </a:p>
          <a:p>
            <a:pPr>
              <a:lnSpc>
                <a:spcPct val="150000"/>
              </a:lnSpc>
            </a:pPr>
            <a:r>
              <a:rPr lang="en-US" sz="4000" dirty="0">
                <a:solidFill>
                  <a:schemeClr val="tx2">
                    <a:lumMod val="40000"/>
                    <a:lumOff val="60000"/>
                  </a:schemeClr>
                </a:solidFill>
                <a:latin typeface="Aharoni" panose="02010803020104030203" pitchFamily="2" charset="-79"/>
                <a:ea typeface="+mj-ea"/>
                <a:cs typeface="Aharoni" panose="02010803020104030203" pitchFamily="2" charset="-79"/>
              </a:rPr>
              <a:t>Flowchart </a:t>
            </a:r>
          </a:p>
          <a:p>
            <a:endParaRPr lang="en-US" dirty="0">
              <a:solidFill>
                <a:schemeClr val="accent1">
                  <a:lumMod val="40000"/>
                  <a:lumOff val="60000"/>
                </a:schemeClr>
              </a:solidFill>
            </a:endParaRPr>
          </a:p>
        </p:txBody>
      </p:sp>
    </p:spTree>
    <p:extLst>
      <p:ext uri="{BB962C8B-B14F-4D97-AF65-F5344CB8AC3E}">
        <p14:creationId xmlns:p14="http://schemas.microsoft.com/office/powerpoint/2010/main" val="208827416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CF3DDA-7FCF-CD79-6B0D-ABECCDE85F50}"/>
              </a:ext>
            </a:extLst>
          </p:cNvPr>
          <p:cNvSpPr>
            <a:spLocks noGrp="1"/>
          </p:cNvSpPr>
          <p:nvPr>
            <p:ph type="title"/>
          </p:nvPr>
        </p:nvSpPr>
        <p:spPr/>
        <p:txBody>
          <a:bodyPr/>
          <a:lstStyle/>
          <a:p>
            <a:pPr algn="l"/>
            <a:r>
              <a:rPr lang="en-US" dirty="0">
                <a:solidFill>
                  <a:schemeClr val="accent1">
                    <a:lumMod val="40000"/>
                    <a:lumOff val="60000"/>
                  </a:schemeClr>
                </a:solidFill>
                <a:latin typeface="Aharoni" panose="02010803020104030203" pitchFamily="2" charset="-79"/>
                <a:cs typeface="Aharoni" panose="02010803020104030203" pitchFamily="2" charset="-79"/>
              </a:rPr>
              <a:t>introduction</a:t>
            </a:r>
          </a:p>
        </p:txBody>
      </p:sp>
      <p:sp>
        <p:nvSpPr>
          <p:cNvPr id="6" name="TextBox 5">
            <a:extLst>
              <a:ext uri="{FF2B5EF4-FFF2-40B4-BE49-F238E27FC236}">
                <a16:creationId xmlns:a16="http://schemas.microsoft.com/office/drawing/2014/main" id="{366EDC09-0DE0-EADF-C166-CCC637F82A44}"/>
              </a:ext>
            </a:extLst>
          </p:cNvPr>
          <p:cNvSpPr txBox="1"/>
          <p:nvPr/>
        </p:nvSpPr>
        <p:spPr>
          <a:xfrm>
            <a:off x="355107" y="2024108"/>
            <a:ext cx="8620217" cy="2862322"/>
          </a:xfrm>
          <a:prstGeom prst="rect">
            <a:avLst/>
          </a:prstGeom>
          <a:noFill/>
        </p:spPr>
        <p:txBody>
          <a:bodyPr wrap="square">
            <a:spAutoFit/>
          </a:bodyPr>
          <a:lstStyle/>
          <a:p>
            <a:r>
              <a:rPr lang="en-US" sz="3600" spc="0" dirty="0">
                <a:ln>
                  <a:noFill/>
                </a:ln>
                <a:solidFill>
                  <a:srgbClr val="000000"/>
                </a:solidFill>
                <a:effectLst>
                  <a:glow>
                    <a:srgbClr val="000000"/>
                  </a:glow>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t>The purpose of this project is to make the participants able to participate in </a:t>
            </a:r>
            <a:r>
              <a:rPr lang="en-US" sz="3600" spc="0" dirty="0" err="1">
                <a:ln>
                  <a:noFill/>
                </a:ln>
                <a:solidFill>
                  <a:srgbClr val="000000"/>
                </a:solidFill>
                <a:effectLst>
                  <a:glow>
                    <a:srgbClr val="000000"/>
                  </a:glow>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t>RoboGames</a:t>
            </a:r>
            <a:r>
              <a:rPr lang="en-US" sz="3600" spc="0" dirty="0">
                <a:ln>
                  <a:noFill/>
                </a:ln>
                <a:solidFill>
                  <a:srgbClr val="000000"/>
                </a:solidFill>
                <a:effectLst>
                  <a:glow>
                    <a:srgbClr val="000000"/>
                  </a:glow>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t> by use of </a:t>
            </a:r>
            <a:r>
              <a:rPr lang="en-US" sz="3600" spc="0" dirty="0" err="1">
                <a:ln>
                  <a:noFill/>
                </a:ln>
                <a:solidFill>
                  <a:srgbClr val="000000"/>
                </a:solidFill>
                <a:effectLst>
                  <a:glow>
                    <a:srgbClr val="000000"/>
                  </a:glow>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t>SumoBots</a:t>
            </a:r>
            <a:r>
              <a:rPr lang="en-US" sz="3600" spc="0" dirty="0">
                <a:ln>
                  <a:noFill/>
                </a:ln>
                <a:solidFill>
                  <a:srgbClr val="000000"/>
                </a:solidFill>
                <a:effectLst>
                  <a:glow>
                    <a:srgbClr val="000000"/>
                  </a:glow>
                  <a:outerShdw blurRad="38100" dist="38100" dir="2700000" algn="tl">
                    <a:srgbClr val="000000">
                      <a:alpha val="43137"/>
                    </a:srgbClr>
                  </a:outerShdw>
                  <a:reflection blurRad="6350" stA="53000" endA="300" endPos="35500" dir="5400000" sy="-90000" algn="bl"/>
                </a:effectLst>
                <a:latin typeface="Times New Roman" panose="02020603050405020304" pitchFamily="18" charset="0"/>
                <a:ea typeface="Calibri" panose="020F0502020204030204" pitchFamily="34" charset="0"/>
                <a:cs typeface="Arial" panose="020B0604020202020204" pitchFamily="34" charset="0"/>
              </a:rPr>
              <a:t> that are highly effective and operational such that in the end they emerge to be winners.</a:t>
            </a:r>
            <a:endParaRPr lang="en-US" sz="3600" dirty="0"/>
          </a:p>
        </p:txBody>
      </p:sp>
    </p:spTree>
    <p:extLst>
      <p:ext uri="{BB962C8B-B14F-4D97-AF65-F5344CB8AC3E}">
        <p14:creationId xmlns:p14="http://schemas.microsoft.com/office/powerpoint/2010/main" val="137008991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548DC5-CB60-ADDF-2B2C-BE731157A213}"/>
              </a:ext>
            </a:extLst>
          </p:cNvPr>
          <p:cNvSpPr txBox="1"/>
          <p:nvPr/>
        </p:nvSpPr>
        <p:spPr>
          <a:xfrm>
            <a:off x="204186" y="1596181"/>
            <a:ext cx="7128767" cy="5146409"/>
          </a:xfrm>
          <a:prstGeom prst="rect">
            <a:avLst/>
          </a:prstGeom>
          <a:noFill/>
        </p:spPr>
        <p:txBody>
          <a:bodyPr wrap="square">
            <a:spAutoFit/>
          </a:bodyPr>
          <a:lstStyle/>
          <a:p>
            <a:pPr marL="342900" marR="0" indent="-342900">
              <a:lnSpc>
                <a:spcPct val="107000"/>
              </a:lnSpc>
              <a:spcBef>
                <a:spcPts val="0"/>
              </a:spcBef>
              <a:spcAft>
                <a:spcPts val="0"/>
              </a:spcAft>
              <a:buFont typeface="Wingdings" panose="05000000000000000000" pitchFamily="2" charset="2"/>
              <a:buChar char="Ø"/>
            </a:pPr>
            <a:r>
              <a:rPr lang="en-US" sz="22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In this project, the team is required to participate and compete in a </a:t>
            </a:r>
            <a:r>
              <a:rPr lang="en-US" sz="2200" dirty="0" err="1">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SumoBot</a:t>
            </a:r>
            <a:r>
              <a:rPr lang="en-US" sz="22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 competition held by </a:t>
            </a:r>
            <a:r>
              <a:rPr lang="en-US" sz="2200" dirty="0" err="1">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RoboGames</a:t>
            </a:r>
            <a:r>
              <a:rPr lang="en-US" sz="22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a:t>
            </a:r>
          </a:p>
          <a:p>
            <a:pPr marL="342900" marR="0" indent="-342900">
              <a:lnSpc>
                <a:spcPct val="107000"/>
              </a:lnSpc>
              <a:spcBef>
                <a:spcPts val="0"/>
              </a:spcBef>
              <a:spcAft>
                <a:spcPts val="0"/>
              </a:spcAft>
              <a:buFont typeface="Wingdings" panose="05000000000000000000" pitchFamily="2" charset="2"/>
              <a:buChar char="Ø"/>
            </a:pP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This competition has similar rules to the traditional Japanese sumo sport which mainly aims to push the opponent outside the ring. </a:t>
            </a:r>
          </a:p>
          <a:p>
            <a:pPr marL="342900" marR="0" indent="-342900">
              <a:lnSpc>
                <a:spcPct val="107000"/>
              </a:lnSpc>
              <a:spcBef>
                <a:spcPts val="0"/>
              </a:spcBef>
              <a:spcAft>
                <a:spcPts val="0"/>
              </a:spcAft>
              <a:buFont typeface="Wingdings" panose="05000000000000000000" pitchFamily="2" charset="2"/>
              <a:buChar char="Ø"/>
            </a:pP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Two robots are competing. The ring is circular and has varying dimensions depending on the class, and each robot starts in a set line called shikari lines inside the ring.</a:t>
            </a:r>
          </a:p>
          <a:p>
            <a:pPr marL="342900" marR="0" indent="-342900">
              <a:lnSpc>
                <a:spcPct val="107000"/>
              </a:lnSpc>
              <a:spcBef>
                <a:spcPts val="0"/>
              </a:spcBef>
              <a:spcAft>
                <a:spcPts val="0"/>
              </a:spcAft>
              <a:buFont typeface="Wingdings" panose="05000000000000000000" pitchFamily="2" charset="2"/>
              <a:buChar char="Ø"/>
            </a:pP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Each match has three rounds, and the team wins a round when the opponent’s </a:t>
            </a:r>
            <a:r>
              <a:rPr lang="en-US" sz="22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SumoBot</a:t>
            </a: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 touches the outside ring of the arena. </a:t>
            </a:r>
          </a:p>
          <a:p>
            <a:pPr marL="342900" marR="0" indent="-342900">
              <a:lnSpc>
                <a:spcPct val="107000"/>
              </a:lnSpc>
              <a:spcBef>
                <a:spcPts val="0"/>
              </a:spcBef>
              <a:spcAft>
                <a:spcPts val="0"/>
              </a:spcAft>
              <a:buFont typeface="Wingdings" panose="05000000000000000000" pitchFamily="2" charset="2"/>
              <a:buChar char="Ø"/>
            </a:pP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The teams follow the rules and regulation set by </a:t>
            </a:r>
            <a:r>
              <a:rPr lang="en-US" sz="22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RoboGames</a:t>
            </a: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Arial" panose="020B0604020202020204" pitchFamily="34" charset="0"/>
              </a:rPr>
              <a:t> which states that it is not allowed to damage or flip the opponent Bot. </a:t>
            </a:r>
            <a:endParaRPr lang="en-US" sz="2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F7FF453-2793-54DD-0B12-C573FDA35D1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50712" y="1875709"/>
            <a:ext cx="4637102" cy="4144366"/>
          </a:xfrm>
          <a:prstGeom prst="rect">
            <a:avLst/>
          </a:prstGeom>
          <a:noFill/>
          <a:ln>
            <a:noFill/>
          </a:ln>
        </p:spPr>
      </p:pic>
    </p:spTree>
    <p:extLst>
      <p:ext uri="{BB962C8B-B14F-4D97-AF65-F5344CB8AC3E}">
        <p14:creationId xmlns:p14="http://schemas.microsoft.com/office/powerpoint/2010/main" val="109003005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FAB1C20-F603-3C70-D493-9D5B3F0A1917}"/>
              </a:ext>
            </a:extLst>
          </p:cNvPr>
          <p:cNvGraphicFramePr>
            <a:graphicFrameLocks noGrp="1"/>
          </p:cNvGraphicFramePr>
          <p:nvPr>
            <p:extLst>
              <p:ext uri="{D42A27DB-BD31-4B8C-83A1-F6EECF244321}">
                <p14:modId xmlns:p14="http://schemas.microsoft.com/office/powerpoint/2010/main" val="1514191771"/>
              </p:ext>
            </p:extLst>
          </p:nvPr>
        </p:nvGraphicFramePr>
        <p:xfrm>
          <a:off x="1491448" y="221942"/>
          <a:ext cx="9312676" cy="6483179"/>
        </p:xfrm>
        <a:graphic>
          <a:graphicData uri="http://schemas.openxmlformats.org/drawingml/2006/table">
            <a:tbl>
              <a:tblPr>
                <a:tableStyleId>{5C22544A-7EE6-4342-B048-85BDC9FD1C3A}</a:tableStyleId>
              </a:tblPr>
              <a:tblGrid>
                <a:gridCol w="4656338">
                  <a:extLst>
                    <a:ext uri="{9D8B030D-6E8A-4147-A177-3AD203B41FA5}">
                      <a16:colId xmlns:a16="http://schemas.microsoft.com/office/drawing/2014/main" val="2469783656"/>
                    </a:ext>
                  </a:extLst>
                </a:gridCol>
                <a:gridCol w="4656338">
                  <a:extLst>
                    <a:ext uri="{9D8B030D-6E8A-4147-A177-3AD203B41FA5}">
                      <a16:colId xmlns:a16="http://schemas.microsoft.com/office/drawing/2014/main" val="660397020"/>
                    </a:ext>
                  </a:extLst>
                </a:gridCol>
              </a:tblGrid>
              <a:tr h="684599">
                <a:tc>
                  <a:txBody>
                    <a:bodyPr/>
                    <a:lstStyle/>
                    <a:p>
                      <a:pPr marL="0" marR="0" algn="ctr">
                        <a:lnSpc>
                          <a:spcPct val="107000"/>
                        </a:lnSpc>
                        <a:spcBef>
                          <a:spcPts val="0"/>
                        </a:spcBef>
                        <a:spcAft>
                          <a:spcPts val="0"/>
                        </a:spcAft>
                      </a:pPr>
                      <a:r>
                        <a:rPr lang="en-US" sz="2800" b="1" u="sng" dirty="0">
                          <a:solidFill>
                            <a:schemeClr val="accent1">
                              <a:lumMod val="75000"/>
                            </a:schemeClr>
                          </a:solidFill>
                          <a:effectLst>
                            <a:outerShdw blurRad="38100" dist="38100" dir="2700000" algn="tl">
                              <a:srgbClr val="000000">
                                <a:alpha val="43137"/>
                              </a:srgbClr>
                            </a:outerShdw>
                          </a:effectLst>
                        </a:rPr>
                        <a:t>Requirements </a:t>
                      </a:r>
                      <a:endParaRPr lang="en-US" sz="2800" b="1" u="sng" dirty="0">
                        <a:solidFill>
                          <a:schemeClr val="accent1">
                            <a:lumMod val="7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2800" b="1" u="sng" dirty="0">
                          <a:solidFill>
                            <a:schemeClr val="accent1">
                              <a:lumMod val="75000"/>
                            </a:schemeClr>
                          </a:solidFill>
                          <a:effectLst>
                            <a:outerShdw blurRad="38100" dist="38100" dir="2700000" algn="tl">
                              <a:srgbClr val="000000">
                                <a:alpha val="43137"/>
                              </a:srgbClr>
                            </a:outerShdw>
                          </a:effectLst>
                        </a:rPr>
                        <a:t>Target </a:t>
                      </a:r>
                      <a:endParaRPr lang="en-US" sz="2800" b="1" u="sng" dirty="0">
                        <a:solidFill>
                          <a:schemeClr val="accent1">
                            <a:lumMod val="7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095633835"/>
                  </a:ext>
                </a:extLst>
              </a:tr>
              <a:tr h="429269">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Maintenance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Once per competition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211143685"/>
                  </a:ext>
                </a:extLst>
              </a:tr>
              <a:tr h="684599">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Effective from all sides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All sides are equally powerful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7973694"/>
                  </a:ext>
                </a:extLst>
              </a:tr>
              <a:tr h="429269">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Size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20x20cm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955284485"/>
                  </a:ext>
                </a:extLst>
              </a:tr>
              <a:tr h="1034650">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Competitive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Fast enough to maneuver in attack and defense.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124786699"/>
                  </a:ext>
                </a:extLst>
              </a:tr>
              <a:tr h="878437">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Remote Controlled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Fully controlled and easy to operate.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163602734"/>
                  </a:ext>
                </a:extLst>
              </a:tr>
              <a:tr h="1034650">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No Autonomous Features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Does not have any sensors or autonomous codes.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039143077"/>
                  </a:ext>
                </a:extLst>
              </a:tr>
              <a:tr h="878437">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Safety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a:effectLst>
                            <a:outerShdw blurRad="38100" dist="38100" dir="2700000" algn="tl">
                              <a:srgbClr val="000000">
                                <a:alpha val="43137"/>
                              </a:srgbClr>
                            </a:outerShdw>
                          </a:effectLst>
                        </a:rPr>
                        <a:t>Does not damage other SumoBots. </a:t>
                      </a:r>
                      <a:endParaRPr lang="en-US" sz="240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461070119"/>
                  </a:ext>
                </a:extLst>
              </a:tr>
              <a:tr h="429269">
                <a:tc>
                  <a:txBody>
                    <a:bodyPr/>
                    <a:lstStyle/>
                    <a:p>
                      <a:pPr marL="0" marR="0">
                        <a:lnSpc>
                          <a:spcPct val="107000"/>
                        </a:lnSpc>
                        <a:spcBef>
                          <a:spcPts val="0"/>
                        </a:spcBef>
                        <a:spcAft>
                          <a:spcPts val="0"/>
                        </a:spcAft>
                      </a:pPr>
                      <a:r>
                        <a:rPr lang="en-US" sz="2400" dirty="0">
                          <a:effectLst>
                            <a:outerShdw blurRad="38100" dist="38100" dir="2700000" algn="tl">
                              <a:srgbClr val="000000">
                                <a:alpha val="43137"/>
                              </a:srgbClr>
                            </a:outerShdw>
                          </a:effectLst>
                        </a:rPr>
                        <a:t>Weight </a:t>
                      </a:r>
                      <a:endParaRPr lang="en-US"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2400" dirty="0">
                          <a:effectLst>
                            <a:outerShdw blurRad="38100" dist="38100" dir="2700000" algn="tl">
                              <a:srgbClr val="000000">
                                <a:alpha val="43137"/>
                              </a:srgbClr>
                            </a:outerShdw>
                          </a:effectLst>
                        </a:rPr>
                        <a:t>&lt;3kg </a:t>
                      </a:r>
                      <a:endParaRPr lang="en-US" sz="2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79754714"/>
                  </a:ext>
                </a:extLst>
              </a:tr>
            </a:tbl>
          </a:graphicData>
        </a:graphic>
      </p:graphicFrame>
    </p:spTree>
    <p:extLst>
      <p:ext uri="{BB962C8B-B14F-4D97-AF65-F5344CB8AC3E}">
        <p14:creationId xmlns:p14="http://schemas.microsoft.com/office/powerpoint/2010/main" val="331675081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1739E35-9C87-9420-1F0E-C30A16F0151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65444" y="1926453"/>
            <a:ext cx="4326556" cy="3444537"/>
          </a:xfrm>
          <a:prstGeom prst="rect">
            <a:avLst/>
          </a:prstGeom>
          <a:noFill/>
          <a:ln>
            <a:noFill/>
          </a:ln>
        </p:spPr>
      </p:pic>
      <p:sp>
        <p:nvSpPr>
          <p:cNvPr id="3" name="TextBox 2">
            <a:extLst>
              <a:ext uri="{FF2B5EF4-FFF2-40B4-BE49-F238E27FC236}">
                <a16:creationId xmlns:a16="http://schemas.microsoft.com/office/drawing/2014/main" id="{B210CB16-CD90-508E-C945-6E9A1EBE7A0F}"/>
              </a:ext>
            </a:extLst>
          </p:cNvPr>
          <p:cNvSpPr txBox="1"/>
          <p:nvPr/>
        </p:nvSpPr>
        <p:spPr>
          <a:xfrm>
            <a:off x="152399" y="852257"/>
            <a:ext cx="9328952" cy="6261073"/>
          </a:xfrm>
          <a:prstGeom prst="rect">
            <a:avLst/>
          </a:prstGeom>
          <a:noFill/>
        </p:spPr>
        <p:txBody>
          <a:bodyPr wrap="square">
            <a:spAutoFit/>
          </a:bodyPr>
          <a:lstStyle/>
          <a:p>
            <a:pPr marR="0" lvl="0" defTabSz="1219170">
              <a:lnSpc>
                <a:spcPct val="107000"/>
              </a:lnSpc>
              <a:spcBef>
                <a:spcPct val="0"/>
              </a:spcBef>
              <a:spcAft>
                <a:spcPts val="800"/>
              </a:spcAft>
              <a:buSzPts val="1600"/>
            </a:pPr>
            <a:endParaRPr lang="en-US" sz="1700" b="1" dirty="0">
              <a:solidFill>
                <a:schemeClr val="accent1">
                  <a:lumMod val="75000"/>
                </a:schemeClr>
              </a:solidFill>
              <a:effectLst>
                <a:glow>
                  <a:srgbClr val="000000"/>
                </a:glow>
                <a:outerShdw blurRad="38100" dist="38100" dir="2700000" algn="tl">
                  <a:srgbClr val="000000">
                    <a:alpha val="43137"/>
                  </a:srgbClr>
                </a:outerShdw>
                <a:reflection blurRad="6350" stA="53000" endA="300" endPos="35500" dir="5400000" sy="-90000" algn="bl"/>
              </a:effectLst>
              <a:latin typeface="Calibri" panose="020F0502020204030204" pitchFamily="34" charset="0"/>
              <a:ea typeface="Calibri" panose="020F0502020204030204" pitchFamily="34" charset="0"/>
              <a:cs typeface="Arial" panose="020B0604020202020204" pitchFamily="34" charset="0"/>
            </a:endParaRPr>
          </a:p>
          <a:p>
            <a:endParaRPr lang="en-US" sz="1700" b="1" dirty="0">
              <a:solidFill>
                <a:schemeClr val="accent1">
                  <a:lumMod val="75000"/>
                </a:schemeClr>
              </a:solidFill>
              <a:effectLst>
                <a:glow>
                  <a:srgbClr val="000000"/>
                </a:glow>
                <a:outerShdw blurRad="38100" dist="38100" dir="2700000" algn="tl">
                  <a:srgbClr val="000000">
                    <a:alpha val="43137"/>
                  </a:srgbClr>
                </a:outerShdw>
                <a:reflection blurRad="6350" stA="53000" endA="300" endPos="35500" dir="5400000" sy="-90000" algn="bl"/>
              </a:effectLst>
              <a:latin typeface="Calibri" panose="020F0502020204030204" pitchFamily="34" charset="0"/>
              <a:ea typeface="Calibri" panose="020F0502020204030204" pitchFamily="34" charset="0"/>
              <a:cs typeface="Arial" panose="020B0604020202020204" pitchFamily="34" charset="0"/>
            </a:endParaRPr>
          </a:p>
          <a:p>
            <a:pPr marL="342900" indent="-34290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The Newest Generation </a:t>
            </a:r>
            <a:r>
              <a:rPr lang="en-US"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“Sand Flea” was created by Boston dynamics and is appropriate benchmarking design in relation to the project. </a:t>
            </a:r>
          </a:p>
          <a:p>
            <a:pPr marL="342900" indent="-34290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This is because it has some specifications that can be applied in the current device that is being designed.</a:t>
            </a:r>
          </a:p>
          <a:p>
            <a:pPr marL="342900" indent="-34290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Its specifications include:</a:t>
            </a:r>
          </a:p>
          <a:p>
            <a:pPr marL="1428750" lvl="2" indent="-514350">
              <a:buFont typeface="+mj-lt"/>
              <a:buAutoNum type="romanLcPeriod"/>
            </a:pPr>
            <a:r>
              <a:rPr lang="en-US" sz="16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Battery and propane powered;</a:t>
            </a:r>
          </a:p>
          <a:p>
            <a:pPr marL="1428750" lvl="2" indent="-514350">
              <a:buFont typeface="+mj-lt"/>
              <a:buAutoNum type="romanLcPeriod"/>
            </a:pPr>
            <a:r>
              <a:rPr lang="en-US" sz="16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has a weight of 5Kg, </a:t>
            </a:r>
          </a:p>
          <a:p>
            <a:pPr marL="1428750" lvl="2" indent="-514350">
              <a:buFont typeface="+mj-lt"/>
              <a:buAutoNum type="romanLcPeriod"/>
            </a:pPr>
            <a:r>
              <a:rPr lang="en-US" sz="16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 height of 15cm, </a:t>
            </a:r>
          </a:p>
          <a:p>
            <a:pPr marL="1428750" lvl="2" indent="-514350">
              <a:buFont typeface="+mj-lt"/>
              <a:buAutoNum type="romanLcPeriod"/>
            </a:pPr>
            <a:r>
              <a:rPr lang="en-US" sz="16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and 5 joints. </a:t>
            </a:r>
          </a:p>
          <a:p>
            <a:pPr marL="1428750" lvl="2" indent="-514350">
              <a:buFont typeface="+mj-lt"/>
              <a:buAutoNum type="romanLcPeriod"/>
            </a:pPr>
            <a:r>
              <a:rPr lang="en-US" sz="16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It is able to make jumps of up to 10m and 25 bounces per charge. </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These specifications are appropriate for the device in our project. </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For instance, the battery used in the </a:t>
            </a:r>
            <a:r>
              <a:rPr lang="en-US"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Sand Flea can be incorporated into our design. </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The device does not have protruding edges and hence it is safe to the opponent </a:t>
            </a:r>
            <a:r>
              <a:rPr lang="en-US"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SumoBots</a:t>
            </a: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It also has an appropriate size which is within the range of 20x20cm hence making it easy to store and transport from one point to another. </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In addition is made up of high-quality materials which are strong hence making it to be highly durable. </a:t>
            </a:r>
          </a:p>
          <a:p>
            <a:pPr marL="514350" indent="-514350">
              <a:buFont typeface="Wingdings" panose="05000000000000000000" pitchFamily="2" charset="2"/>
              <a:buChar char="Ø"/>
            </a:pPr>
            <a:r>
              <a:rPr lang="en-US"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The only problem of this device which is to be made in our project </a:t>
            </a:r>
            <a:r>
              <a:rPr kumimoji="0" lang="en-US" altLang="en-US" b="0" i="0" u="none" strike="noStrike" cap="none" normalizeH="0" baseline="0" dirty="0">
                <a:ln>
                  <a:noFill/>
                </a:ln>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is that it exceeds the weight of 3kgs since it weighs 5Kgs.</a:t>
            </a:r>
          </a:p>
          <a:p>
            <a:r>
              <a:rPr kumimoji="0" lang="en-US" altLang="en-US" sz="1700" b="0" i="0" u="none" strike="noStrike" cap="none" normalizeH="0" baseline="0" dirty="0">
                <a:ln>
                  <a:noFill/>
                </a:ln>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As shown in the following figure</a:t>
            </a:r>
            <a:endParaRPr lang="en-US" sz="1700" dirty="0">
              <a:effectLst>
                <a:outerShdw blurRad="38100" dist="38100" dir="2700000" algn="tl">
                  <a:srgbClr val="000000">
                    <a:alpha val="43137"/>
                  </a:srgbClr>
                </a:outerShdw>
              </a:effectLst>
            </a:endParaRPr>
          </a:p>
        </p:txBody>
      </p:sp>
      <p:sp>
        <p:nvSpPr>
          <p:cNvPr id="8" name="Rectangle 6">
            <a:extLst>
              <a:ext uri="{FF2B5EF4-FFF2-40B4-BE49-F238E27FC236}">
                <a16:creationId xmlns:a16="http://schemas.microsoft.com/office/drawing/2014/main" id="{75DB637A-CE60-F50B-733F-E29FA65538B1}"/>
              </a:ext>
            </a:extLst>
          </p:cNvPr>
          <p:cNvSpPr>
            <a:spLocks noChangeArrowheads="1"/>
          </p:cNvSpPr>
          <p:nvPr/>
        </p:nvSpPr>
        <p:spPr bwMode="auto">
          <a:xfrm>
            <a:off x="152400" y="13901"/>
            <a:ext cx="24558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E2501CE2-8F78-4FCD-4BDA-861E180F7EFD}"/>
              </a:ext>
            </a:extLst>
          </p:cNvPr>
          <p:cNvSpPr txBox="1"/>
          <p:nvPr/>
        </p:nvSpPr>
        <p:spPr>
          <a:xfrm>
            <a:off x="166449" y="237634"/>
            <a:ext cx="7115818" cy="740203"/>
          </a:xfrm>
          <a:prstGeom prst="rect">
            <a:avLst/>
          </a:prstGeom>
          <a:noFill/>
        </p:spPr>
        <p:txBody>
          <a:bodyPr wrap="square">
            <a:spAutoFit/>
          </a:bodyPr>
          <a:lstStyle/>
          <a:p>
            <a:pPr marR="0" lvl="0" defTabSz="1219170">
              <a:lnSpc>
                <a:spcPct val="107000"/>
              </a:lnSpc>
              <a:spcBef>
                <a:spcPct val="0"/>
              </a:spcBef>
              <a:spcAft>
                <a:spcPts val="800"/>
              </a:spcAft>
              <a:buSzPts val="1600"/>
            </a:pPr>
            <a:r>
              <a:rPr lang="en-US" sz="4000" dirty="0">
                <a:solidFill>
                  <a:schemeClr val="accent1">
                    <a:lumMod val="40000"/>
                    <a:lumOff val="60000"/>
                  </a:schemeClr>
                </a:solidFill>
                <a:latin typeface="Aharoni" panose="02010803020104030203" pitchFamily="2" charset="-79"/>
                <a:ea typeface="+mj-ea"/>
                <a:cs typeface="Aharoni" panose="02010803020104030203" pitchFamily="2" charset="-79"/>
              </a:rPr>
              <a:t>Existing Design #1: Sand Flea</a:t>
            </a:r>
          </a:p>
        </p:txBody>
      </p:sp>
    </p:spTree>
    <p:extLst>
      <p:ext uri="{BB962C8B-B14F-4D97-AF65-F5344CB8AC3E}">
        <p14:creationId xmlns:p14="http://schemas.microsoft.com/office/powerpoint/2010/main" val="45084296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66F604-F51A-3029-6D28-3367B98F5149}"/>
              </a:ext>
            </a:extLst>
          </p:cNvPr>
          <p:cNvSpPr txBox="1"/>
          <p:nvPr/>
        </p:nvSpPr>
        <p:spPr>
          <a:xfrm>
            <a:off x="275171" y="133082"/>
            <a:ext cx="7270847" cy="6724918"/>
          </a:xfrm>
          <a:prstGeom prst="rect">
            <a:avLst/>
          </a:prstGeom>
          <a:noFill/>
        </p:spPr>
        <p:txBody>
          <a:bodyPr wrap="square">
            <a:spAutoFit/>
          </a:bodyPr>
          <a:lstStyle/>
          <a:p>
            <a:pPr marR="0" lvl="0" defTabSz="1219170">
              <a:spcBef>
                <a:spcPct val="0"/>
              </a:spcBef>
              <a:spcAft>
                <a:spcPts val="0"/>
              </a:spcAft>
              <a:buSzPts val="1600"/>
            </a:pPr>
            <a:r>
              <a:rPr lang="en-US" sz="3600" dirty="0">
                <a:solidFill>
                  <a:schemeClr val="accent1">
                    <a:lumMod val="40000"/>
                    <a:lumOff val="60000"/>
                  </a:schemeClr>
                </a:solidFill>
                <a:latin typeface="Aharoni" panose="02010803020104030203" pitchFamily="2" charset="-79"/>
                <a:ea typeface="+mj-ea"/>
                <a:cs typeface="Aharoni" panose="02010803020104030203" pitchFamily="2" charset="-79"/>
              </a:rPr>
              <a:t>Existing Design #2: Bluetooth Powered </a:t>
            </a:r>
            <a:r>
              <a:rPr lang="en-US" sz="3600" dirty="0" err="1">
                <a:solidFill>
                  <a:schemeClr val="accent1">
                    <a:lumMod val="40000"/>
                    <a:lumOff val="60000"/>
                  </a:schemeClr>
                </a:solidFill>
                <a:latin typeface="Aharoni" panose="02010803020104030203" pitchFamily="2" charset="-79"/>
                <a:ea typeface="+mj-ea"/>
                <a:cs typeface="Aharoni" panose="02010803020104030203" pitchFamily="2" charset="-79"/>
              </a:rPr>
              <a:t>SumoBot</a:t>
            </a:r>
            <a:r>
              <a:rPr lang="en-US" sz="3600" dirty="0">
                <a:solidFill>
                  <a:schemeClr val="accent1">
                    <a:lumMod val="40000"/>
                    <a:lumOff val="60000"/>
                  </a:schemeClr>
                </a:solidFill>
                <a:latin typeface="Aharoni" panose="02010803020104030203" pitchFamily="2" charset="-79"/>
                <a:ea typeface="+mj-ea"/>
                <a:cs typeface="Aharoni" panose="02010803020104030203" pitchFamily="2" charset="-79"/>
              </a:rPr>
              <a:t> </a:t>
            </a:r>
          </a:p>
          <a:p>
            <a:pPr marR="0" lvl="0" defTabSz="1219170">
              <a:spcBef>
                <a:spcPct val="0"/>
              </a:spcBef>
              <a:spcAft>
                <a:spcPts val="0"/>
              </a:spcAft>
              <a:buSzPts val="1600"/>
            </a:pPr>
            <a:endParaRPr lang="en-US" sz="3600" dirty="0">
              <a:solidFill>
                <a:schemeClr val="accent1">
                  <a:lumMod val="40000"/>
                  <a:lumOff val="60000"/>
                </a:schemeClr>
              </a:solidFill>
              <a:latin typeface="Aharoni" panose="02010803020104030203" pitchFamily="2" charset="-79"/>
              <a:ea typeface="+mj-ea"/>
              <a:cs typeface="Aharoni" panose="02010803020104030203" pitchFamily="2" charset="-79"/>
            </a:endParaRPr>
          </a:p>
          <a:p>
            <a:pPr marL="0" marR="0">
              <a:spcBef>
                <a:spcPts val="0"/>
              </a:spcBef>
              <a:spcAft>
                <a:spcPts val="0"/>
              </a:spcAft>
            </a:pPr>
            <a:r>
              <a:rPr lang="en-US" sz="19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The Bluetooth Powered </a:t>
            </a:r>
            <a:r>
              <a:rPr lang="en-US" sz="19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sz="19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is a recent technology which enables the users to operate it using Bluetooth. The design has some specifications which are beneficial to our design such as a low cost of 90$. This is because it is made up of a few components which are cheap. Also, the device has a few linkages and hence this specification can be incorporated in our device so as to reduce the time taken for assembly. The few linkages translate into a few components which makes the device to be light in weight hence can be carried from one point to another with ease .The fact that it is Bluetooth controlled makes it to qualify as a device which is RC controlled. That is why it has been given the name Bluetooth Powered </a:t>
            </a:r>
            <a:r>
              <a:rPr lang="en-US" sz="19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sz="19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The microprocessor which have been applied to facilitate its effectiveness in use of Bluetooth can be incorporated in our </a:t>
            </a:r>
            <a:r>
              <a:rPr lang="en-US" sz="19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sz="19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device. However, its cons are that it is not hardy enough since it is made up of materials which are light in weight and not of low quality. In this manner the device is not able to last for a long period of time. In addition, the sharp edges which are on its sides make the device to be highly hazardous. </a:t>
            </a:r>
            <a:endParaRPr lang="en-US" sz="1900" dirty="0">
              <a:solidFill>
                <a:srgbClr val="000000"/>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endParaRPr>
          </a:p>
        </p:txBody>
      </p:sp>
      <p:pic>
        <p:nvPicPr>
          <p:cNvPr id="4" name="Picture 3">
            <a:extLst>
              <a:ext uri="{FF2B5EF4-FFF2-40B4-BE49-F238E27FC236}">
                <a16:creationId xmlns:a16="http://schemas.microsoft.com/office/drawing/2014/main" id="{757A2F1B-BF7B-E5CE-6751-BDABAC0D515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95100" y="2455940"/>
            <a:ext cx="4796900" cy="3120086"/>
          </a:xfrm>
          <a:prstGeom prst="rect">
            <a:avLst/>
          </a:prstGeom>
          <a:noFill/>
          <a:ln>
            <a:noFill/>
          </a:ln>
        </p:spPr>
      </p:pic>
    </p:spTree>
    <p:extLst>
      <p:ext uri="{BB962C8B-B14F-4D97-AF65-F5344CB8AC3E}">
        <p14:creationId xmlns:p14="http://schemas.microsoft.com/office/powerpoint/2010/main" val="277821614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B69C74-D426-3341-B3A1-FE87F4069B33}"/>
              </a:ext>
            </a:extLst>
          </p:cNvPr>
          <p:cNvSpPr txBox="1"/>
          <p:nvPr/>
        </p:nvSpPr>
        <p:spPr>
          <a:xfrm>
            <a:off x="284086" y="117693"/>
            <a:ext cx="7448364" cy="6590522"/>
          </a:xfrm>
          <a:prstGeom prst="rect">
            <a:avLst/>
          </a:prstGeom>
          <a:noFill/>
        </p:spPr>
        <p:txBody>
          <a:bodyPr wrap="square">
            <a:spAutoFit/>
          </a:bodyPr>
          <a:lstStyle/>
          <a:p>
            <a:pPr defTabSz="1219170">
              <a:lnSpc>
                <a:spcPct val="107000"/>
              </a:lnSpc>
              <a:spcBef>
                <a:spcPct val="0"/>
              </a:spcBef>
              <a:spcAft>
                <a:spcPts val="800"/>
              </a:spcAft>
              <a:buSzPts val="1600"/>
              <a:tabLst>
                <a:tab pos="685800" algn="l"/>
              </a:tabLst>
            </a:pPr>
            <a:r>
              <a:rPr lang="en-US" sz="4000" dirty="0">
                <a:solidFill>
                  <a:schemeClr val="accent1">
                    <a:lumMod val="40000"/>
                    <a:lumOff val="60000"/>
                  </a:schemeClr>
                </a:solidFill>
                <a:latin typeface="Aharoni" panose="02010803020104030203" pitchFamily="2" charset="-79"/>
                <a:ea typeface="+mj-ea"/>
                <a:cs typeface="Aharoni" panose="02010803020104030203" pitchFamily="2" charset="-79"/>
              </a:rPr>
              <a:t>Existing Design #3: Parallax </a:t>
            </a:r>
            <a:r>
              <a:rPr lang="en-US" sz="4000" dirty="0" err="1">
                <a:solidFill>
                  <a:schemeClr val="accent1">
                    <a:lumMod val="40000"/>
                    <a:lumOff val="60000"/>
                  </a:schemeClr>
                </a:solidFill>
                <a:latin typeface="Aharoni" panose="02010803020104030203" pitchFamily="2" charset="-79"/>
                <a:ea typeface="+mj-ea"/>
                <a:cs typeface="Aharoni" panose="02010803020104030203" pitchFamily="2" charset="-79"/>
              </a:rPr>
              <a:t>SumoBot</a:t>
            </a:r>
            <a:r>
              <a:rPr lang="en-US" sz="4000" dirty="0">
                <a:solidFill>
                  <a:schemeClr val="accent1">
                    <a:lumMod val="40000"/>
                    <a:lumOff val="60000"/>
                  </a:schemeClr>
                </a:solidFill>
                <a:latin typeface="Aharoni" panose="02010803020104030203" pitchFamily="2" charset="-79"/>
                <a:ea typeface="+mj-ea"/>
                <a:cs typeface="Aharoni" panose="02010803020104030203" pitchFamily="2" charset="-79"/>
              </a:rPr>
              <a:t> </a:t>
            </a:r>
          </a:p>
          <a:p>
            <a:pPr marL="0" marR="0">
              <a:spcBef>
                <a:spcPts val="0"/>
              </a:spcBef>
              <a:spcAft>
                <a:spcPts val="0"/>
              </a:spcAft>
            </a:pP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Parallax </a:t>
            </a:r>
            <a:r>
              <a:rPr lang="en-US" sz="22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is manufactured by </a:t>
            </a:r>
            <a:r>
              <a:rPr lang="en-US" sz="22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Trossen</a:t>
            </a: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Robotics and has specifications which are useful to our design. The </a:t>
            </a:r>
            <a:r>
              <a:rPr lang="en-US" sz="2200" dirty="0" err="1">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SumoBot</a:t>
            </a:r>
            <a:r>
              <a:rPr lang="en-US" sz="2200" dirty="0">
                <a:solidFill>
                  <a:srgbClr val="00000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 is controlled by use of a remote control, a 4AA power pack and servo motors. The 4AA power pack ensures that the device is supplied with the right amount of power to facilitate effective operation. In addition, it has 2 module and infrared sensors to detect your opponent and the edge of the Sumo Ring. As a result, it enables the player to detect when opponent is ready to strike and hence prepare in advance how to make an appropriate move or counter attack. The device has high levels of safety since it has sensor inputs .The major cons are that the device is made up of numerous components hence making its assembly to be too complicated. This also makes the device to have a lot of linkages hence making its assembly to be difficult. The device is not hardy and hence it cannot last for a long period of time. </a:t>
            </a:r>
            <a:endParaRPr lang="en-US" sz="2200" dirty="0">
              <a:solidFill>
                <a:srgbClr val="000000"/>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endParaRPr>
          </a:p>
        </p:txBody>
      </p:sp>
      <p:pic>
        <p:nvPicPr>
          <p:cNvPr id="2" name="Picture 1">
            <a:extLst>
              <a:ext uri="{FF2B5EF4-FFF2-40B4-BE49-F238E27FC236}">
                <a16:creationId xmlns:a16="http://schemas.microsoft.com/office/drawing/2014/main" id="{C3D6C3DC-4081-D38C-5D5D-6A568CE5B23B}"/>
              </a:ext>
            </a:extLst>
          </p:cNvPr>
          <p:cNvPicPr>
            <a:picLocks noChangeAspect="1"/>
          </p:cNvPicPr>
          <p:nvPr/>
        </p:nvPicPr>
        <p:blipFill>
          <a:blip r:embed="rId2"/>
          <a:stretch>
            <a:fillRect/>
          </a:stretch>
        </p:blipFill>
        <p:spPr>
          <a:xfrm>
            <a:off x="7643674" y="1784412"/>
            <a:ext cx="4465467" cy="3746377"/>
          </a:xfrm>
          <a:prstGeom prst="rect">
            <a:avLst/>
          </a:prstGeom>
        </p:spPr>
      </p:pic>
    </p:spTree>
    <p:extLst>
      <p:ext uri="{BB962C8B-B14F-4D97-AF65-F5344CB8AC3E}">
        <p14:creationId xmlns:p14="http://schemas.microsoft.com/office/powerpoint/2010/main" val="174044284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5C5302-5169-F7E0-9F7A-AF0B5D48CF0F}"/>
              </a:ext>
            </a:extLst>
          </p:cNvPr>
          <p:cNvSpPr txBox="1"/>
          <p:nvPr/>
        </p:nvSpPr>
        <p:spPr>
          <a:xfrm>
            <a:off x="88776" y="74234"/>
            <a:ext cx="7661427" cy="6063198"/>
          </a:xfrm>
          <a:prstGeom prst="rect">
            <a:avLst/>
          </a:prstGeom>
          <a:noFill/>
        </p:spPr>
        <p:txBody>
          <a:bodyPr wrap="square" rtlCol="0">
            <a:spAutoFit/>
          </a:bodyPr>
          <a:lstStyle/>
          <a:p>
            <a:endParaRPr lang="en-GB" sz="2400" dirty="0">
              <a:latin typeface="Calibri" panose="020F0502020204030204" pitchFamily="34" charset="0"/>
              <a:ea typeface="Calibri" panose="020F0502020204030204" pitchFamily="34" charset="0"/>
              <a:cs typeface="Arial" panose="020B0604020202020204" pitchFamily="34" charset="0"/>
            </a:endParaRPr>
          </a:p>
          <a:p>
            <a:endParaRPr lang="en-GB" sz="2400" dirty="0">
              <a:effectLst/>
              <a:latin typeface="Calibri" panose="020F0502020204030204" pitchFamily="34" charset="0"/>
              <a:ea typeface="Calibri" panose="020F0502020204030204" pitchFamily="34" charset="0"/>
              <a:cs typeface="Arial" panose="020B0604020202020204" pitchFamily="34" charset="0"/>
            </a:endParaRPr>
          </a:p>
          <a:p>
            <a:pPr marL="285750" indent="-285750">
              <a:buFont typeface="Wingdings" panose="05000000000000000000" pitchFamily="2" charset="2"/>
              <a:buChar char="Ø"/>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At first, it was planned that a breadboard and wire jumpers will be used for the sumo-bot, </a:t>
            </a:r>
          </a:p>
          <a:p>
            <a:endPar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285750" indent="-285750">
              <a:buFont typeface="Wingdings" panose="05000000000000000000" pitchFamily="2" charset="2"/>
              <a:buChar char="Ø"/>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however we found that it is : </a:t>
            </a:r>
          </a:p>
          <a:p>
            <a:pPr marL="971550" lvl="1" indent="-514350">
              <a:buFont typeface="+mj-lt"/>
              <a:buAutoNum type="romanLcPeriod"/>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an inefficient and unreliable method</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as the robot is vulnerable to mechanical vibrations   </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when it is in motion, which can cause some of the  </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electronic components to be disconnected, so errors </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might be experienced. </a:t>
            </a:r>
          </a:p>
          <a:p>
            <a:pPr marL="971550" lvl="1" indent="-514350">
              <a:buFont typeface="+mj-lt"/>
              <a:buAutoNum type="romanLcPeriod" startAt="2"/>
            </a:pPr>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there are multiple connections used in a very small  </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area, which makes it more difficult for us to trace</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the electrical connections are made correctly or not </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while testing the prototype.</a:t>
            </a:r>
          </a:p>
          <a:p>
            <a:r>
              <a:rPr lang="en-GB"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    As shown in the following picture:</a:t>
            </a:r>
            <a:endParaRPr lang="en-US" sz="2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endParaRPr lang="en-US" b="1" u="sng" dirty="0">
              <a:solidFill>
                <a:schemeClr val="accent1">
                  <a:lumMod val="75000"/>
                </a:schemeClr>
              </a:solidFill>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5CF1BF47-9F98-71BB-6472-D5A0C972118D}"/>
              </a:ext>
            </a:extLst>
          </p:cNvPr>
          <p:cNvPicPr>
            <a:picLocks noChangeAspect="1"/>
          </p:cNvPicPr>
          <p:nvPr/>
        </p:nvPicPr>
        <p:blipFill>
          <a:blip r:embed="rId2"/>
          <a:stretch>
            <a:fillRect/>
          </a:stretch>
        </p:blipFill>
        <p:spPr>
          <a:xfrm>
            <a:off x="7480405" y="2235978"/>
            <a:ext cx="4551798" cy="3648722"/>
          </a:xfrm>
          <a:prstGeom prst="rect">
            <a:avLst/>
          </a:prstGeom>
        </p:spPr>
      </p:pic>
      <p:sp>
        <p:nvSpPr>
          <p:cNvPr id="5" name="TextBox 4">
            <a:extLst>
              <a:ext uri="{FF2B5EF4-FFF2-40B4-BE49-F238E27FC236}">
                <a16:creationId xmlns:a16="http://schemas.microsoft.com/office/drawing/2014/main" id="{632EF1D2-0EF6-B872-0891-27D4995B55F8}"/>
              </a:ext>
            </a:extLst>
          </p:cNvPr>
          <p:cNvSpPr txBox="1"/>
          <p:nvPr/>
        </p:nvSpPr>
        <p:spPr>
          <a:xfrm>
            <a:off x="574088" y="367226"/>
            <a:ext cx="6214368" cy="846386"/>
          </a:xfrm>
          <a:prstGeom prst="rect">
            <a:avLst/>
          </a:prstGeom>
          <a:noFill/>
        </p:spPr>
        <p:txBody>
          <a:bodyPr wrap="square">
            <a:spAutoFit/>
          </a:bodyPr>
          <a:lstStyle/>
          <a:p>
            <a:r>
              <a:rPr lang="en-US" sz="4900" dirty="0">
                <a:solidFill>
                  <a:schemeClr val="accent1">
                    <a:lumMod val="40000"/>
                    <a:lumOff val="60000"/>
                  </a:schemeClr>
                </a:solidFill>
                <a:latin typeface="Aharoni" panose="02010803020104030203" pitchFamily="2" charset="-79"/>
                <a:ea typeface="+mj-ea"/>
                <a:cs typeface="Aharoni" panose="02010803020104030203" pitchFamily="2" charset="-79"/>
              </a:rPr>
              <a:t>Electrical design</a:t>
            </a:r>
          </a:p>
        </p:txBody>
      </p:sp>
    </p:spTree>
    <p:extLst>
      <p:ext uri="{BB962C8B-B14F-4D97-AF65-F5344CB8AC3E}">
        <p14:creationId xmlns:p14="http://schemas.microsoft.com/office/powerpoint/2010/main" val="2441991667"/>
      </p:ext>
    </p:extLst>
  </p:cSld>
  <p:clrMapOvr>
    <a:masterClrMapping/>
  </p:clrMapOvr>
  <p:transition spd="slow">
    <p:comb/>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161634-robot-template-16x9</Template>
  <TotalTime>3654</TotalTime>
  <Words>1685</Words>
  <Application>Microsoft Office PowerPoint</Application>
  <PresentationFormat>Widescreen</PresentationFormat>
  <Paragraphs>106</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Aharoni</vt:lpstr>
      <vt:lpstr>Arial</vt:lpstr>
      <vt:lpstr>Arial Black</vt:lpstr>
      <vt:lpstr>Calibri</vt:lpstr>
      <vt:lpstr>Times New Roman</vt:lpstr>
      <vt:lpstr>Wingdings</vt:lpstr>
      <vt:lpstr>Office Theme</vt:lpstr>
      <vt:lpstr>SUMOBOT prototype </vt:lpstr>
      <vt:lpstr>SUBTITELS </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Mechanical design  </vt:lpstr>
      <vt:lpstr>PowerPoint Presentation</vt:lpstr>
      <vt:lpstr>THE MOTOR DRIVER  </vt:lpstr>
      <vt:lpstr>Flowchart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The purpose of this project is to make the participants able to participate in RoboGames by use of SumoBots that are highly effective and operational such that in the end they emerge to be winners.</dc:title>
  <dc:creator>es-LaylaTarek2021</dc:creator>
  <cp:lastModifiedBy>es-LaylaTarek2021</cp:lastModifiedBy>
  <cp:revision>9</cp:revision>
  <dcterms:created xsi:type="dcterms:W3CDTF">2023-03-14T10:15:17Z</dcterms:created>
  <dcterms:modified xsi:type="dcterms:W3CDTF">2023-03-17T23:33:52Z</dcterms:modified>
</cp:coreProperties>
</file>

<file path=docProps/thumbnail.jpeg>
</file>